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16"/>
  </p:notesMasterIdLst>
  <p:sldIdLst>
    <p:sldId id="274" r:id="rId3"/>
    <p:sldId id="264" r:id="rId4"/>
    <p:sldId id="263" r:id="rId5"/>
    <p:sldId id="261" r:id="rId6"/>
    <p:sldId id="265" r:id="rId7"/>
    <p:sldId id="272" r:id="rId8"/>
    <p:sldId id="260" r:id="rId9"/>
    <p:sldId id="267" r:id="rId10"/>
    <p:sldId id="275" r:id="rId11"/>
    <p:sldId id="268" r:id="rId12"/>
    <p:sldId id="269" r:id="rId13"/>
    <p:sldId id="271" r:id="rId14"/>
    <p:sldId id="270" r:id="rId1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00"/>
    <a:srgbClr val="FF9900"/>
    <a:srgbClr val="FFFF00"/>
    <a:srgbClr val="015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Pt>
            <c:idx val="5"/>
            <c:bubble3D val="0"/>
            <c:spPr>
              <a:solidFill>
                <a:schemeClr val="accent6"/>
              </a:solidFill>
              <a:ln>
                <a:noFill/>
              </a:ln>
              <a:effectLst>
                <a:outerShdw blurRad="317500" algn="ctr" rotWithShape="0">
                  <a:prstClr val="black">
                    <a:alpha val="25000"/>
                  </a:prstClr>
                </a:outerShdw>
              </a:effectLst>
            </c:spPr>
          </c:dPt>
          <c:dPt>
            <c:idx val="6"/>
            <c:bubble3D val="0"/>
            <c:spPr>
              <a:solidFill>
                <a:schemeClr val="accent1">
                  <a:lumMod val="60000"/>
                </a:schemeClr>
              </a:solidFill>
              <a:ln>
                <a:noFill/>
              </a:ln>
              <a:effectLst>
                <a:outerShdw blurRad="317500" algn="ctr" rotWithShape="0">
                  <a:prstClr val="black">
                    <a:alpha val="25000"/>
                  </a:prstClr>
                </a:outerShdw>
              </a:effectLst>
            </c:spPr>
          </c:dPt>
          <c:dPt>
            <c:idx val="7"/>
            <c:bubble3D val="0"/>
            <c:spPr>
              <a:solidFill>
                <a:schemeClr val="accent2">
                  <a:lumMod val="60000"/>
                </a:schemeClr>
              </a:solidFill>
              <a:ln>
                <a:noFill/>
              </a:ln>
              <a:effectLst>
                <a:outerShdw blurRad="317500" algn="ctr" rotWithShape="0">
                  <a:prstClr val="black">
                    <a:alpha val="25000"/>
                  </a:prstClr>
                </a:outerShdw>
              </a:effectLst>
            </c:spPr>
          </c:dPt>
          <c:dPt>
            <c:idx val="8"/>
            <c:bubble3D val="0"/>
            <c:spPr>
              <a:solidFill>
                <a:schemeClr val="accent3">
                  <a:lumMod val="60000"/>
                </a:schemeClr>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Sheet1!$A$2:$A$10</c:f>
              <c:strCache>
                <c:ptCount val="9"/>
                <c:pt idx="0">
                  <c:v>0 to 9</c:v>
                </c:pt>
                <c:pt idx="1">
                  <c:v>10 to 19</c:v>
                </c:pt>
                <c:pt idx="2">
                  <c:v>20 to 29</c:v>
                </c:pt>
                <c:pt idx="3">
                  <c:v>30 to 39</c:v>
                </c:pt>
                <c:pt idx="4">
                  <c:v>40 to 49</c:v>
                </c:pt>
                <c:pt idx="5">
                  <c:v>50 to 59</c:v>
                </c:pt>
                <c:pt idx="6">
                  <c:v>60 to 69</c:v>
                </c:pt>
                <c:pt idx="7">
                  <c:v>70 to 79</c:v>
                </c:pt>
                <c:pt idx="8">
                  <c:v>80+</c:v>
                </c:pt>
              </c:strCache>
            </c:strRef>
          </c:cat>
          <c:val>
            <c:numRef>
              <c:f>Sheet1!$B$2:$B$10</c:f>
              <c:numCache>
                <c:formatCode>#,##0</c:formatCode>
                <c:ptCount val="9"/>
                <c:pt idx="0">
                  <c:v>10414</c:v>
                </c:pt>
                <c:pt idx="1">
                  <c:v>11284</c:v>
                </c:pt>
                <c:pt idx="2">
                  <c:v>10308</c:v>
                </c:pt>
                <c:pt idx="3">
                  <c:v>10335</c:v>
                </c:pt>
                <c:pt idx="4">
                  <c:v>13536</c:v>
                </c:pt>
                <c:pt idx="5">
                  <c:v>14760</c:v>
                </c:pt>
                <c:pt idx="6">
                  <c:v>11997</c:v>
                </c:pt>
                <c:pt idx="7">
                  <c:v>7227</c:v>
                </c:pt>
                <c:pt idx="8">
                  <c:v>4270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1655" cy="466088"/>
          </a:xfrm>
          <a:prstGeom prst="rect">
            <a:avLst/>
          </a:prstGeom>
        </p:spPr>
        <p:txBody>
          <a:bodyPr vert="horz" lIns="90407" tIns="45203" rIns="90407" bIns="45203" rtlCol="0"/>
          <a:lstStyle>
            <a:lvl1pPr algn="l">
              <a:defRPr sz="1200"/>
            </a:lvl1pPr>
          </a:lstStyle>
          <a:p>
            <a:endParaRPr lang="en-US"/>
          </a:p>
        </p:txBody>
      </p:sp>
      <p:sp>
        <p:nvSpPr>
          <p:cNvPr id="3" name="Date Placeholder 2"/>
          <p:cNvSpPr>
            <a:spLocks noGrp="1"/>
          </p:cNvSpPr>
          <p:nvPr>
            <p:ph type="dt" idx="1"/>
          </p:nvPr>
        </p:nvSpPr>
        <p:spPr>
          <a:xfrm>
            <a:off x="3898610" y="1"/>
            <a:ext cx="2981654" cy="466088"/>
          </a:xfrm>
          <a:prstGeom prst="rect">
            <a:avLst/>
          </a:prstGeom>
        </p:spPr>
        <p:txBody>
          <a:bodyPr vert="horz" lIns="90407" tIns="45203" rIns="90407" bIns="45203" rtlCol="0"/>
          <a:lstStyle>
            <a:lvl1pPr algn="r">
              <a:defRPr sz="1200"/>
            </a:lvl1pPr>
          </a:lstStyle>
          <a:p>
            <a:fld id="{C507146C-D533-4F94-ADED-8B857B132DD8}" type="datetimeFigureOut">
              <a:rPr lang="en-US" smtClean="0"/>
              <a:t>10/29/2015</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0407" tIns="45203" rIns="90407" bIns="45203" rtlCol="0" anchor="ctr"/>
          <a:lstStyle/>
          <a:p>
            <a:endParaRPr lang="en-US"/>
          </a:p>
        </p:txBody>
      </p:sp>
      <p:sp>
        <p:nvSpPr>
          <p:cNvPr id="5" name="Notes Placeholder 4"/>
          <p:cNvSpPr>
            <a:spLocks noGrp="1"/>
          </p:cNvSpPr>
          <p:nvPr>
            <p:ph type="body" sz="quarter" idx="3"/>
          </p:nvPr>
        </p:nvSpPr>
        <p:spPr>
          <a:xfrm>
            <a:off x="687717" y="4473813"/>
            <a:ext cx="5506380" cy="3660537"/>
          </a:xfrm>
          <a:prstGeom prst="rect">
            <a:avLst/>
          </a:prstGeom>
        </p:spPr>
        <p:txBody>
          <a:bodyPr vert="horz" lIns="90407" tIns="45203" rIns="90407" bIns="452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12"/>
            <a:ext cx="2981655" cy="466088"/>
          </a:xfrm>
          <a:prstGeom prst="rect">
            <a:avLst/>
          </a:prstGeom>
        </p:spPr>
        <p:txBody>
          <a:bodyPr vert="horz" lIns="90407" tIns="45203" rIns="90407" bIns="45203" rtlCol="0" anchor="b"/>
          <a:lstStyle>
            <a:lvl1pPr algn="l">
              <a:defRPr sz="1200"/>
            </a:lvl1pPr>
          </a:lstStyle>
          <a:p>
            <a:endParaRPr lang="en-US"/>
          </a:p>
        </p:txBody>
      </p:sp>
      <p:sp>
        <p:nvSpPr>
          <p:cNvPr id="7" name="Slide Number Placeholder 6"/>
          <p:cNvSpPr>
            <a:spLocks noGrp="1"/>
          </p:cNvSpPr>
          <p:nvPr>
            <p:ph type="sldNum" sz="quarter" idx="5"/>
          </p:nvPr>
        </p:nvSpPr>
        <p:spPr>
          <a:xfrm>
            <a:off x="3898610" y="8830312"/>
            <a:ext cx="2981654" cy="466088"/>
          </a:xfrm>
          <a:prstGeom prst="rect">
            <a:avLst/>
          </a:prstGeom>
        </p:spPr>
        <p:txBody>
          <a:bodyPr vert="horz" lIns="90407" tIns="45203" rIns="90407" bIns="45203" rtlCol="0" anchor="b"/>
          <a:lstStyle>
            <a:lvl1pPr algn="r">
              <a:defRPr sz="1200"/>
            </a:lvl1pPr>
          </a:lstStyle>
          <a:p>
            <a:fld id="{A70C33B6-E353-4DB4-9E69-1853CCCA0636}" type="slidenum">
              <a:rPr lang="en-US" smtClean="0"/>
              <a:t>‹#›</a:t>
            </a:fld>
            <a:endParaRPr lang="en-US"/>
          </a:p>
        </p:txBody>
      </p:sp>
    </p:spTree>
    <p:extLst>
      <p:ext uri="{BB962C8B-B14F-4D97-AF65-F5344CB8AC3E}">
        <p14:creationId xmlns:p14="http://schemas.microsoft.com/office/powerpoint/2010/main" val="681463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Workforce</a:t>
            </a:r>
            <a:r>
              <a:rPr lang="en-US" baseline="0" dirty="0" smtClean="0"/>
              <a:t> Needs – Over 30 Aviation Companies in the Triad with over 6000 employees and they are growing.  North State Aviation had 100 employees two years ago and they have over 400 today.</a:t>
            </a:r>
            <a:endParaRPr lang="en-US" dirty="0"/>
          </a:p>
        </p:txBody>
      </p:sp>
      <p:sp>
        <p:nvSpPr>
          <p:cNvPr id="4" name="Slide Number Placeholder 3"/>
          <p:cNvSpPr>
            <a:spLocks noGrp="1"/>
          </p:cNvSpPr>
          <p:nvPr>
            <p:ph type="sldNum" sz="quarter" idx="10"/>
          </p:nvPr>
        </p:nvSpPr>
        <p:spPr/>
        <p:txBody>
          <a:bodyPr/>
          <a:lstStyle/>
          <a:p>
            <a:fld id="{A70C33B6-E353-4DB4-9E69-1853CCCA0636}" type="slidenum">
              <a:rPr lang="en-US" smtClean="0"/>
              <a:t>3</a:t>
            </a:fld>
            <a:endParaRPr lang="en-US"/>
          </a:p>
        </p:txBody>
      </p:sp>
    </p:spTree>
    <p:extLst>
      <p:ext uri="{BB962C8B-B14F-4D97-AF65-F5344CB8AC3E}">
        <p14:creationId xmlns:p14="http://schemas.microsoft.com/office/powerpoint/2010/main" val="121142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Career Advising</a:t>
            </a:r>
            <a:endParaRPr lang="en-US" dirty="0"/>
          </a:p>
        </p:txBody>
      </p:sp>
      <p:sp>
        <p:nvSpPr>
          <p:cNvPr id="4" name="Slide Number Placeholder 3"/>
          <p:cNvSpPr>
            <a:spLocks noGrp="1"/>
          </p:cNvSpPr>
          <p:nvPr>
            <p:ph type="sldNum" sz="quarter" idx="10"/>
          </p:nvPr>
        </p:nvSpPr>
        <p:spPr/>
        <p:txBody>
          <a:bodyPr/>
          <a:lstStyle/>
          <a:p>
            <a:fld id="{A70C33B6-E353-4DB4-9E69-1853CCCA0636}" type="slidenum">
              <a:rPr lang="en-US" smtClean="0"/>
              <a:t>7</a:t>
            </a:fld>
            <a:endParaRPr lang="en-US"/>
          </a:p>
        </p:txBody>
      </p:sp>
    </p:spTree>
    <p:extLst>
      <p:ext uri="{BB962C8B-B14F-4D97-AF65-F5344CB8AC3E}">
        <p14:creationId xmlns:p14="http://schemas.microsoft.com/office/powerpoint/2010/main" val="268507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A06A9F-CD12-4AFC-82E1-4067816AF2CB}"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0D70-A45C-448D-BBDA-0B6FA21AAC95}"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06A9F-CD12-4AFC-82E1-4067816AF2CB}"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0D70-A45C-448D-BBDA-0B6FA21AAC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06A9F-CD12-4AFC-82E1-4067816AF2CB}"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0D70-A45C-448D-BBDA-0B6FA21AAC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C5CACF-CA16-4687-8816-27DA95A9CFBF}"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90373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A2DDB-428D-49DA-9191-A46BEA36F9FA}"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948456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DE1A71-23E6-4715-882B-DEEDE2E7FC3F}"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731498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8E3FDF-8AFD-49C1-B3DC-A79C4E2B87AC}"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36982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6C91177-7F97-4F1C-82D8-4AF35D15189E}"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12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330CE2-4124-4197-8D9A-514E3CC245EF}"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3463123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367D627-5955-4EB0-ACDC-BDE3D883222D}"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19978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22B1B5-6BE9-443A-8B3B-6204B2A47121}"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43938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06A9F-CD12-4AFC-82E1-4067816AF2CB}"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0D70-A45C-448D-BBDA-0B6FA21AAC9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817FF5-98FF-4C4A-8A2A-BE649BEC6314}"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1380180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307FE4-5BA5-4801-8C88-A344AB82D2E2}"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880281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E08E55-212C-4185-9E79-9C36152F09A6}" type="slidenum">
              <a:rPr lang="es-ES" altLang="en-US">
                <a:solidFill>
                  <a:srgbClr val="000000"/>
                </a:solidFill>
              </a:rPr>
              <a:pPr/>
              <a:t>‹#›</a:t>
            </a:fld>
            <a:endParaRPr lang="es-ES" altLang="en-US">
              <a:solidFill>
                <a:srgbClr val="000000"/>
              </a:solidFill>
            </a:endParaRPr>
          </a:p>
        </p:txBody>
      </p:sp>
    </p:spTree>
    <p:extLst>
      <p:ext uri="{BB962C8B-B14F-4D97-AF65-F5344CB8AC3E}">
        <p14:creationId xmlns:p14="http://schemas.microsoft.com/office/powerpoint/2010/main" val="234783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06A9F-CD12-4AFC-82E1-4067816AF2CB}"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0D70-A45C-448D-BBDA-0B6FA21AAC95}"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06A9F-CD12-4AFC-82E1-4067816AF2CB}"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D0D70-A45C-448D-BBDA-0B6FA21AAC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06A9F-CD12-4AFC-82E1-4067816AF2CB}"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2D0D70-A45C-448D-BBDA-0B6FA21AAC95}"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A06A9F-CD12-4AFC-82E1-4067816AF2CB}"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2D0D70-A45C-448D-BBDA-0B6FA21AAC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06A9F-CD12-4AFC-82E1-4067816AF2CB}"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2D0D70-A45C-448D-BBDA-0B6FA21AAC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06A9F-CD12-4AFC-82E1-4067816AF2CB}"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D0D70-A45C-448D-BBDA-0B6FA21AAC95}"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06A9F-CD12-4AFC-82E1-4067816AF2CB}"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D0D70-A45C-448D-BBDA-0B6FA21AAC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4A06A9F-CD12-4AFC-82E1-4067816AF2CB}" type="datetimeFigureOut">
              <a:rPr lang="en-US" smtClean="0"/>
              <a:t>10/29/2015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C2D0D70-A45C-448D-BBDA-0B6FA21AAC95}"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9A4DD1E-5254-485A-ABB5-A35E8CF185E0}" type="slidenum">
              <a:rPr lang="es-ES" altLang="en-US">
                <a:solidFill>
                  <a:srgbClr val="000000"/>
                </a:solidFill>
              </a:rPr>
              <a:pPr fontAlgn="base">
                <a:spcBef>
                  <a:spcPct val="0"/>
                </a:spcBef>
                <a:spcAft>
                  <a:spcPct val="0"/>
                </a:spcAft>
              </a:pPr>
              <a:t>‹#›</a:t>
            </a:fld>
            <a:endParaRPr lang="es-ES" altLang="en-US">
              <a:solidFill>
                <a:srgbClr val="000000"/>
              </a:solidFill>
            </a:endParaRPr>
          </a:p>
        </p:txBody>
      </p:sp>
    </p:spTree>
    <p:extLst>
      <p:ext uri="{BB962C8B-B14F-4D97-AF65-F5344CB8AC3E}">
        <p14:creationId xmlns:p14="http://schemas.microsoft.com/office/powerpoint/2010/main" val="26090957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gif"/><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GNEtxLiMbg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7neQALHVOkw"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150"/>
          <p:cNvSpPr txBox="1">
            <a:spLocks noChangeArrowheads="1"/>
          </p:cNvSpPr>
          <p:nvPr/>
        </p:nvSpPr>
        <p:spPr bwMode="auto">
          <a:xfrm>
            <a:off x="381000" y="5181600"/>
            <a:ext cx="8610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UY" altLang="en-US" sz="5400" b="1" kern="0" spc="-150" dirty="0" smtClean="0">
                <a:solidFill>
                  <a:schemeClr val="bg1"/>
                </a:solidFill>
                <a:effectLst>
                  <a:outerShdw blurRad="38100" dist="38100" dir="2700000" algn="tl">
                    <a:srgbClr val="000000">
                      <a:alpha val="43137"/>
                    </a:srgbClr>
                  </a:outerShdw>
                </a:effectLst>
                <a:latin typeface="Gill Sans MT" panose="020B0502020104020203" pitchFamily="34" charset="0"/>
              </a:rPr>
              <a:t/>
            </a:r>
            <a:br>
              <a:rPr lang="es-UY" altLang="en-US" sz="5400" b="1" kern="0" spc="-150" dirty="0" smtClean="0">
                <a:solidFill>
                  <a:schemeClr val="bg1"/>
                </a:solidFill>
                <a:effectLst>
                  <a:outerShdw blurRad="38100" dist="38100" dir="2700000" algn="tl">
                    <a:srgbClr val="000000">
                      <a:alpha val="43137"/>
                    </a:srgbClr>
                  </a:outerShdw>
                </a:effectLst>
                <a:latin typeface="Gill Sans MT" panose="020B0502020104020203" pitchFamily="34" charset="0"/>
              </a:rPr>
            </a:br>
            <a:r>
              <a:rPr lang="es-UY" altLang="en-US" sz="5400" b="1" kern="0" spc="-150" dirty="0" smtClean="0">
                <a:solidFill>
                  <a:schemeClr val="bg1"/>
                </a:solidFill>
                <a:effectLst>
                  <a:outerShdw blurRad="38100" dist="38100" dir="2700000" algn="tl">
                    <a:srgbClr val="000000">
                      <a:alpha val="43137"/>
                    </a:srgbClr>
                  </a:outerShdw>
                </a:effectLst>
                <a:latin typeface="Gill Sans MT" panose="020B0502020104020203" pitchFamily="34" charset="0"/>
              </a:rPr>
              <a:t>in </a:t>
            </a:r>
            <a:r>
              <a:rPr lang="es-UY" altLang="en-US" sz="5400" b="1" kern="0" spc="-150" dirty="0" err="1" smtClean="0">
                <a:solidFill>
                  <a:schemeClr val="bg1"/>
                </a:solidFill>
                <a:effectLst>
                  <a:outerShdw blurRad="38100" dist="38100" dir="2700000" algn="tl">
                    <a:srgbClr val="000000">
                      <a:alpha val="43137"/>
                    </a:srgbClr>
                  </a:outerShdw>
                </a:effectLst>
                <a:latin typeface="Gill Sans MT" panose="020B0502020104020203" pitchFamily="34" charset="0"/>
              </a:rPr>
              <a:t>Rockingham</a:t>
            </a:r>
            <a:r>
              <a:rPr lang="es-UY" altLang="en-US" sz="5400" b="1" kern="0" spc="-150" dirty="0" smtClean="0">
                <a:solidFill>
                  <a:schemeClr val="bg1"/>
                </a:solidFill>
                <a:effectLst>
                  <a:outerShdw blurRad="38100" dist="38100" dir="2700000" algn="tl">
                    <a:srgbClr val="000000">
                      <a:alpha val="43137"/>
                    </a:srgbClr>
                  </a:outerShdw>
                </a:effectLst>
                <a:latin typeface="Gill Sans MT" panose="020B0502020104020203" pitchFamily="34" charset="0"/>
              </a:rPr>
              <a:t> County, NC</a:t>
            </a:r>
            <a:endParaRPr lang="es-ES" altLang="en-US" sz="5400" b="1" kern="0" spc="-15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
        <p:nvSpPr>
          <p:cNvPr id="2" name="Rectangle 1"/>
          <p:cNvSpPr/>
          <p:nvPr/>
        </p:nvSpPr>
        <p:spPr>
          <a:xfrm>
            <a:off x="1046332" y="304800"/>
            <a:ext cx="6997237" cy="221599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3800" b="1" i="1" cap="none" spc="50" dirty="0" smtClean="0">
                <a:ln w="11430"/>
                <a:solidFill>
                  <a:srgbClr val="FF3300"/>
                </a:solidFill>
                <a:effectLst>
                  <a:outerShdw blurRad="60007" dist="200025" dir="15000000" sy="30000" kx="-1800000" algn="bl" rotWithShape="0">
                    <a:prstClr val="black">
                      <a:alpha val="32000"/>
                    </a:prstClr>
                  </a:outerShdw>
                </a:effectLst>
                <a:latin typeface="Franklin Gothic Heavy" panose="020B0903020102020204" pitchFamily="34" charset="0"/>
              </a:rPr>
              <a:t>Aviation</a:t>
            </a:r>
            <a:endParaRPr lang="en-US" sz="13800" b="1" i="1" cap="none" spc="50" dirty="0">
              <a:ln w="11430"/>
              <a:solidFill>
                <a:srgbClr val="FF3300"/>
              </a:solidFill>
              <a:effectLst>
                <a:outerShdw blurRad="60007" dist="200025" dir="15000000" sy="30000" kx="-1800000" algn="bl" rotWithShape="0">
                  <a:prstClr val="black">
                    <a:alpha val="32000"/>
                  </a:prstClr>
                </a:outerShdw>
              </a:effectLst>
              <a:latin typeface="Franklin Gothic Heavy" panose="020B0903020102020204" pitchFamily="34" charset="0"/>
            </a:endParaRPr>
          </a:p>
        </p:txBody>
      </p:sp>
    </p:spTree>
    <p:extLst>
      <p:ext uri="{BB962C8B-B14F-4D97-AF65-F5344CB8AC3E}">
        <p14:creationId xmlns:p14="http://schemas.microsoft.com/office/powerpoint/2010/main" val="7765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8200" cy="1266825"/>
          </a:xfrm>
        </p:spPr>
        <p:txBody>
          <a:bodyPr>
            <a:normAutofit fontScale="90000"/>
          </a:bodyPr>
          <a:lstStyle/>
          <a:p>
            <a:r>
              <a:rPr lang="en-US" dirty="0" smtClean="0"/>
              <a:t>Coordination and Participation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0" y="3505200"/>
            <a:ext cx="3429000" cy="2568440"/>
          </a:xfrm>
        </p:spPr>
      </p:pic>
      <p:sp>
        <p:nvSpPr>
          <p:cNvPr id="5" name="Subtitle 4"/>
          <p:cNvSpPr>
            <a:spLocks noGrp="1"/>
          </p:cNvSpPr>
          <p:nvPr>
            <p:ph type="subTitle" idx="4294967295"/>
          </p:nvPr>
        </p:nvSpPr>
        <p:spPr>
          <a:xfrm>
            <a:off x="1066800" y="1691120"/>
            <a:ext cx="6858000" cy="2576080"/>
          </a:xfrm>
        </p:spPr>
        <p:txBody>
          <a:bodyPr/>
          <a:lstStyle/>
          <a:p>
            <a:r>
              <a:rPr lang="en-US" sz="3700" dirty="0" smtClean="0">
                <a:solidFill>
                  <a:schemeClr val="tx1"/>
                </a:solidFill>
                <a:latin typeface="Gill Sans MT" panose="020B0502020104020203" pitchFamily="34" charset="0"/>
              </a:rPr>
              <a:t>Education partners</a:t>
            </a:r>
          </a:p>
          <a:p>
            <a:r>
              <a:rPr lang="en-US" sz="3700" dirty="0" smtClean="0">
                <a:solidFill>
                  <a:schemeClr val="tx1"/>
                </a:solidFill>
                <a:latin typeface="Gill Sans MT" panose="020B0502020104020203" pitchFamily="34" charset="0"/>
              </a:rPr>
              <a:t>Workforce partners</a:t>
            </a:r>
          </a:p>
          <a:p>
            <a:r>
              <a:rPr lang="en-US" sz="3700" dirty="0" smtClean="0">
                <a:solidFill>
                  <a:schemeClr val="tx1"/>
                </a:solidFill>
                <a:latin typeface="Gill Sans MT" panose="020B0502020104020203" pitchFamily="34" charset="0"/>
              </a:rPr>
              <a:t>Employer partners</a:t>
            </a:r>
          </a:p>
          <a:p>
            <a:endParaRPr lang="en-US" dirty="0" smtClean="0"/>
          </a:p>
          <a:p>
            <a:pPr marL="0" indent="0">
              <a:buNone/>
            </a:pPr>
            <a:endParaRPr lang="en-US" dirty="0"/>
          </a:p>
        </p:txBody>
      </p:sp>
    </p:spTree>
    <p:extLst>
      <p:ext uri="{BB962C8B-B14F-4D97-AF65-F5344CB8AC3E}">
        <p14:creationId xmlns:p14="http://schemas.microsoft.com/office/powerpoint/2010/main" val="2893723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5715000" cy="1219200"/>
          </a:xfrm>
        </p:spPr>
        <p:txBody>
          <a:bodyPr/>
          <a:lstStyle/>
          <a:p>
            <a:r>
              <a:rPr lang="en-US" dirty="0" smtClean="0"/>
              <a:t>Success Measures</a:t>
            </a:r>
            <a:endParaRPr lang="en-US" dirty="0"/>
          </a:p>
        </p:txBody>
      </p:sp>
      <p:sp>
        <p:nvSpPr>
          <p:cNvPr id="3" name="Content Placeholder 2"/>
          <p:cNvSpPr>
            <a:spLocks noGrp="1"/>
          </p:cNvSpPr>
          <p:nvPr>
            <p:ph idx="1"/>
          </p:nvPr>
        </p:nvSpPr>
        <p:spPr>
          <a:xfrm>
            <a:off x="1066800" y="1066800"/>
            <a:ext cx="6248400" cy="3124200"/>
          </a:xfrm>
        </p:spPr>
        <p:txBody>
          <a:bodyPr>
            <a:normAutofit/>
          </a:bodyPr>
          <a:lstStyle/>
          <a:p>
            <a:r>
              <a:rPr lang="en-US" sz="3700" dirty="0" smtClean="0">
                <a:solidFill>
                  <a:schemeClr val="tx1"/>
                </a:solidFill>
                <a:latin typeface="Gill Sans MT" panose="020B0502020104020203" pitchFamily="34" charset="0"/>
              </a:rPr>
              <a:t>Number of New Partnerships</a:t>
            </a:r>
          </a:p>
          <a:p>
            <a:r>
              <a:rPr lang="en-US" sz="3700" dirty="0" smtClean="0">
                <a:solidFill>
                  <a:schemeClr val="tx1"/>
                </a:solidFill>
                <a:latin typeface="Gill Sans MT" panose="020B0502020104020203" pitchFamily="34" charset="0"/>
              </a:rPr>
              <a:t>Increased Enrollment</a:t>
            </a:r>
          </a:p>
          <a:p>
            <a:r>
              <a:rPr lang="en-US" sz="3700" dirty="0" smtClean="0">
                <a:solidFill>
                  <a:schemeClr val="tx1"/>
                </a:solidFill>
                <a:latin typeface="Gill Sans MT" panose="020B0502020104020203" pitchFamily="34" charset="0"/>
              </a:rPr>
              <a:t>Number of New Pathways</a:t>
            </a:r>
            <a:endParaRPr lang="en-US" sz="3700" dirty="0">
              <a:solidFill>
                <a:schemeClr val="tx1"/>
              </a:solidFill>
              <a:latin typeface="Gill Sans MT" panose="020B050202010402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520" y="3794002"/>
            <a:ext cx="3378480" cy="2530598"/>
          </a:xfrm>
          <a:prstGeom prst="rect">
            <a:avLst/>
          </a:prstGeom>
        </p:spPr>
      </p:pic>
    </p:spTree>
    <p:extLst>
      <p:ext uri="{BB962C8B-B14F-4D97-AF65-F5344CB8AC3E}">
        <p14:creationId xmlns:p14="http://schemas.microsoft.com/office/powerpoint/2010/main" val="2839072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4953000" cy="1219200"/>
          </a:xfrm>
        </p:spPr>
        <p:txBody>
          <a:bodyPr/>
          <a:lstStyle/>
          <a:p>
            <a:r>
              <a:rPr lang="en-US" dirty="0" smtClean="0"/>
              <a:t>Lessons Learned</a:t>
            </a:r>
            <a:endParaRPr lang="en-US" dirty="0"/>
          </a:p>
        </p:txBody>
      </p:sp>
      <p:sp>
        <p:nvSpPr>
          <p:cNvPr id="3" name="Content Placeholder 2"/>
          <p:cNvSpPr>
            <a:spLocks noGrp="1"/>
          </p:cNvSpPr>
          <p:nvPr>
            <p:ph idx="1"/>
          </p:nvPr>
        </p:nvSpPr>
        <p:spPr>
          <a:xfrm>
            <a:off x="762000" y="1066800"/>
            <a:ext cx="7543800" cy="3124200"/>
          </a:xfrm>
        </p:spPr>
        <p:txBody>
          <a:bodyPr>
            <a:normAutofit/>
          </a:bodyPr>
          <a:lstStyle/>
          <a:p>
            <a:r>
              <a:rPr lang="en-US" sz="3700" dirty="0" smtClean="0">
                <a:solidFill>
                  <a:schemeClr val="tx1"/>
                </a:solidFill>
                <a:latin typeface="Gill Sans MT" panose="020B0502020104020203" pitchFamily="34" charset="0"/>
              </a:rPr>
              <a:t>Run a pilot program first</a:t>
            </a:r>
          </a:p>
          <a:p>
            <a:r>
              <a:rPr lang="en-US" sz="3700" dirty="0" smtClean="0">
                <a:solidFill>
                  <a:schemeClr val="tx1"/>
                </a:solidFill>
                <a:latin typeface="Gill Sans MT" panose="020B0502020104020203" pitchFamily="34" charset="0"/>
              </a:rPr>
              <a:t>Amount of time with students</a:t>
            </a:r>
          </a:p>
          <a:p>
            <a:r>
              <a:rPr lang="en-US" sz="3700" dirty="0" smtClean="0">
                <a:solidFill>
                  <a:schemeClr val="tx1"/>
                </a:solidFill>
                <a:latin typeface="Gill Sans MT" panose="020B0502020104020203" pitchFamily="34" charset="0"/>
              </a:rPr>
              <a:t>Funding for textbooks</a:t>
            </a:r>
            <a:endParaRPr lang="en-US" sz="3700" dirty="0">
              <a:solidFill>
                <a:schemeClr val="tx1"/>
              </a:solidFill>
              <a:latin typeface="Gill Sans MT" panose="020B05020201040202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520" y="3794002"/>
            <a:ext cx="3378480" cy="2530598"/>
          </a:xfrm>
          <a:prstGeom prst="rect">
            <a:avLst/>
          </a:prstGeom>
        </p:spPr>
      </p:pic>
    </p:spTree>
    <p:extLst>
      <p:ext uri="{BB962C8B-B14F-4D97-AF65-F5344CB8AC3E}">
        <p14:creationId xmlns:p14="http://schemas.microsoft.com/office/powerpoint/2010/main" val="1415360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76400"/>
            <a:ext cx="4938140" cy="3276600"/>
          </a:xfrm>
        </p:spPr>
      </p:pic>
    </p:spTree>
    <p:extLst>
      <p:ext uri="{BB962C8B-B14F-4D97-AF65-F5344CB8AC3E}">
        <p14:creationId xmlns:p14="http://schemas.microsoft.com/office/powerpoint/2010/main" val="2139752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ec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17340"/>
            <a:ext cx="2173384" cy="1448922"/>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6"/>
          <p:cNvSpPr>
            <a:spLocks noGrp="1"/>
          </p:cNvSpPr>
          <p:nvPr>
            <p:ph type="title"/>
          </p:nvPr>
        </p:nvSpPr>
        <p:spPr>
          <a:xfrm>
            <a:off x="1467516" y="434685"/>
            <a:ext cx="6152484" cy="909884"/>
          </a:xfrm>
        </p:spPr>
        <p:txBody>
          <a:bodyPr>
            <a:normAutofit fontScale="90000"/>
          </a:bodyPr>
          <a:lstStyle/>
          <a:p>
            <a:pPr algn="ctr"/>
            <a:r>
              <a:rPr lang="en-US" dirty="0" smtClean="0"/>
              <a:t>Original Grant Partners</a:t>
            </a:r>
            <a:endParaRPr lang="en-US" dirty="0"/>
          </a:p>
        </p:txBody>
      </p:sp>
      <p:pic>
        <p:nvPicPr>
          <p:cNvPr id="1028" name="Picture 4" descr="MSI_logo"/>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377066" y="2717340"/>
            <a:ext cx="2035804" cy="1512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care insurance coopera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567" y="1589527"/>
            <a:ext cx="3515014" cy="8224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ckingham Community Colle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390358"/>
            <a:ext cx="1470713"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Image result for junior achievement of central north carolina"/>
          <p:cNvSpPr>
            <a:spLocks noChangeAspect="1" noChangeArrowheads="1"/>
          </p:cNvSpPr>
          <p:nvPr/>
        </p:nvSpPr>
        <p:spPr bwMode="auto">
          <a:xfrm>
            <a:off x="1435011" y="85898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Rockingham County Schoo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4838" y="2814675"/>
            <a:ext cx="2928682" cy="139866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triadworks.org/tw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1195" y="4595812"/>
            <a:ext cx="1971675" cy="1552576"/>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32" descr="Image result for east caroli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8487" y="4595812"/>
            <a:ext cx="2463840" cy="146475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200" y="1500705"/>
            <a:ext cx="3238500" cy="1000125"/>
          </a:xfrm>
          <a:prstGeom prst="rect">
            <a:avLst/>
          </a:prstGeom>
        </p:spPr>
      </p:pic>
    </p:spTree>
    <p:extLst>
      <p:ext uri="{BB962C8B-B14F-4D97-AF65-F5344CB8AC3E}">
        <p14:creationId xmlns:p14="http://schemas.microsoft.com/office/powerpoint/2010/main" val="3883211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7503"/>
            <a:ext cx="8001000" cy="1066800"/>
          </a:xfrm>
        </p:spPr>
        <p:txBody>
          <a:bodyPr>
            <a:normAutofit fontScale="90000"/>
          </a:bodyPr>
          <a:lstStyle/>
          <a:p>
            <a:r>
              <a:rPr lang="en-US" dirty="0" smtClean="0"/>
              <a:t>New/Potential Grant Partners</a:t>
            </a:r>
            <a:endParaRPr lang="en-US" dirty="0"/>
          </a:p>
        </p:txBody>
      </p:sp>
      <p:pic>
        <p:nvPicPr>
          <p:cNvPr id="1026" name="Picture 2" descr="lOG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6813" y="1379086"/>
            <a:ext cx="2971800" cy="1672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iedmontaviation.com/images/piedmont_06.jpg"/>
          <p:cNvPicPr>
            <a:picLocks noChangeAspect="1" noChangeArrowheads="1"/>
          </p:cNvPicPr>
          <p:nvPr/>
        </p:nvPicPr>
        <p:blipFill rotWithShape="1">
          <a:blip r:embed="rId4">
            <a:extLst>
              <a:ext uri="{28A0092B-C50C-407E-A947-70E740481C1C}">
                <a14:useLocalDpi xmlns:a14="http://schemas.microsoft.com/office/drawing/2010/main" val="0"/>
              </a:ext>
            </a:extLst>
          </a:blip>
          <a:srcRect t="19473"/>
          <a:stretch/>
        </p:blipFill>
        <p:spPr bwMode="auto">
          <a:xfrm>
            <a:off x="4572000" y="1447800"/>
            <a:ext cx="3232774" cy="970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urolator Facet, I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667000"/>
            <a:ext cx="2133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3804038"/>
            <a:ext cx="3467100" cy="7859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2025" y="4864680"/>
            <a:ext cx="4782175" cy="1068358"/>
          </a:xfrm>
          <a:prstGeom prst="rect">
            <a:avLst/>
          </a:prstGeom>
        </p:spPr>
      </p:pic>
      <p:pic>
        <p:nvPicPr>
          <p:cNvPr id="1036" name="Picture 12" descr="HondaJ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4026" y="3308622"/>
            <a:ext cx="1937374" cy="141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179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781800" cy="914400"/>
          </a:xfrm>
        </p:spPr>
        <p:txBody>
          <a:bodyPr/>
          <a:lstStyle/>
          <a:p>
            <a:pPr algn="ctr"/>
            <a:r>
              <a:rPr lang="en-US" dirty="0" smtClean="0"/>
              <a:t>Overview</a:t>
            </a:r>
            <a:endParaRPr lang="en-US" dirty="0"/>
          </a:p>
        </p:txBody>
      </p:sp>
      <p:sp>
        <p:nvSpPr>
          <p:cNvPr id="3" name="Content Placeholder 2"/>
          <p:cNvSpPr>
            <a:spLocks noGrp="1"/>
          </p:cNvSpPr>
          <p:nvPr>
            <p:ph idx="1"/>
          </p:nvPr>
        </p:nvSpPr>
        <p:spPr>
          <a:xfrm>
            <a:off x="762000" y="1447800"/>
            <a:ext cx="7543800" cy="4953000"/>
          </a:xfrm>
        </p:spPr>
        <p:txBody>
          <a:bodyPr>
            <a:normAutofit lnSpcReduction="10000"/>
          </a:bodyPr>
          <a:lstStyle/>
          <a:p>
            <a:pPr marL="0" indent="0" algn="just">
              <a:buNone/>
            </a:pPr>
            <a:r>
              <a:rPr lang="en-US" sz="2000" dirty="0" smtClean="0">
                <a:solidFill>
                  <a:schemeClr val="tx1"/>
                </a:solidFill>
                <a:latin typeface="Gill Sans MT" panose="020B0502020104020203" pitchFamily="34" charset="0"/>
              </a:rPr>
              <a:t>Our proposal was the culmination of work that began months ago.  This pathway is one of several we anticipate for Rockingham County Schools (RCS) students in partnership with Rockingham Community College (RCC).  We began our project looking for ways to get students into high wage, high demand, and high skill jobs.  Our initial discussion took place at RCS with members of business and industry, county government, RCC employees and RCS employees.  The talks began with a discussion centered on how to close the skills gap and meet the employee need of business and industry. </a:t>
            </a:r>
          </a:p>
          <a:p>
            <a:pPr marL="0" indent="0" algn="just">
              <a:buNone/>
            </a:pPr>
            <a:endParaRPr lang="en-US" sz="2000" dirty="0">
              <a:solidFill>
                <a:schemeClr val="tx1"/>
              </a:solidFill>
              <a:latin typeface="Gill Sans MT" panose="020B0502020104020203" pitchFamily="34" charset="0"/>
            </a:endParaRPr>
          </a:p>
          <a:p>
            <a:pPr marL="0" indent="0" algn="just">
              <a:buNone/>
            </a:pPr>
            <a:r>
              <a:rPr lang="en-US" sz="2000" dirty="0" smtClean="0">
                <a:solidFill>
                  <a:schemeClr val="tx1"/>
                </a:solidFill>
                <a:latin typeface="Gill Sans MT" panose="020B0502020104020203" pitchFamily="34" charset="0"/>
              </a:rPr>
              <a:t>Even though we made great strides in the first meetings, we never were able to establish a framework to address our challenges and what we felt was the solution to our problem.  Two different meetings later, we seemed to discover the magic answer – a pathway in aviation machining.  </a:t>
            </a:r>
          </a:p>
          <a:p>
            <a:pPr marL="0" indent="0">
              <a:buNone/>
            </a:pPr>
            <a:endParaRPr lang="en-US" sz="1400" dirty="0"/>
          </a:p>
          <a:p>
            <a:pPr marL="0" indent="0">
              <a:buNone/>
            </a:pPr>
            <a:r>
              <a:rPr lang="en-US" sz="1400" dirty="0" smtClean="0"/>
              <a:t>.</a:t>
            </a:r>
          </a:p>
          <a:p>
            <a:pPr marL="0" indent="0">
              <a:buNone/>
            </a:pPr>
            <a:endParaRPr lang="en-US" sz="1000" dirty="0"/>
          </a:p>
        </p:txBody>
      </p:sp>
      <p:sp>
        <p:nvSpPr>
          <p:cNvPr id="4" name="TextBox 3">
            <a:hlinkClick r:id="rId2"/>
          </p:cNvPr>
          <p:cNvSpPr txBox="1"/>
          <p:nvPr/>
        </p:nvSpPr>
        <p:spPr>
          <a:xfrm>
            <a:off x="2667000" y="5562600"/>
            <a:ext cx="3733800" cy="646331"/>
          </a:xfrm>
          <a:prstGeom prst="rect">
            <a:avLst/>
          </a:prstGeom>
          <a:noFill/>
        </p:spPr>
        <p:txBody>
          <a:bodyPr wrap="square" rtlCol="0">
            <a:spAutoFit/>
          </a:bodyPr>
          <a:lstStyle/>
          <a:p>
            <a:r>
              <a:rPr lang="en-US" sz="3600" dirty="0" smtClean="0">
                <a:latin typeface="Impact" panose="020B0806030902050204" pitchFamily="34" charset="0"/>
                <a:hlinkClick r:id="rId2"/>
              </a:rPr>
              <a:t>Why Not Us? Video</a:t>
            </a:r>
            <a:r>
              <a:rPr lang="en-US" sz="3600" dirty="0" smtClean="0">
                <a:latin typeface="Impact" panose="020B0806030902050204" pitchFamily="34" charset="0"/>
              </a:rPr>
              <a:t> </a:t>
            </a:r>
            <a:endParaRPr lang="en-US" sz="3600" dirty="0">
              <a:latin typeface="Impact" panose="020B0806030902050204" pitchFamily="34" charset="0"/>
            </a:endParaRPr>
          </a:p>
        </p:txBody>
      </p:sp>
    </p:spTree>
    <p:extLst>
      <p:ext uri="{BB962C8B-B14F-4D97-AF65-F5344CB8AC3E}">
        <p14:creationId xmlns:p14="http://schemas.microsoft.com/office/powerpoint/2010/main" val="3481273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279564249"/>
              </p:ext>
            </p:extLst>
          </p:nvPr>
        </p:nvGraphicFramePr>
        <p:xfrm>
          <a:off x="762000" y="1676400"/>
          <a:ext cx="45720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1447800" y="-228600"/>
            <a:ext cx="6781800" cy="1600200"/>
          </a:xfrm>
        </p:spPr>
        <p:txBody>
          <a:bodyPr>
            <a:normAutofit/>
          </a:bodyPr>
          <a:lstStyle/>
          <a:p>
            <a:r>
              <a:rPr lang="en-US" sz="4800" dirty="0" smtClean="0"/>
              <a:t>Rockingham County, NC</a:t>
            </a:r>
            <a:endParaRPr lang="en-US" sz="4800" dirty="0"/>
          </a:p>
        </p:txBody>
      </p:sp>
      <p:sp>
        <p:nvSpPr>
          <p:cNvPr id="7" name="Content Placeholder 6"/>
          <p:cNvSpPr>
            <a:spLocks noGrp="1"/>
          </p:cNvSpPr>
          <p:nvPr>
            <p:ph idx="1"/>
          </p:nvPr>
        </p:nvSpPr>
        <p:spPr>
          <a:xfrm>
            <a:off x="5930732" y="3200400"/>
            <a:ext cx="2590800" cy="533400"/>
          </a:xfrm>
        </p:spPr>
        <p:txBody>
          <a:bodyPr>
            <a:normAutofit fontScale="92500" lnSpcReduction="10000"/>
          </a:bodyPr>
          <a:lstStyle/>
          <a:p>
            <a:pPr marL="0" indent="0">
              <a:buNone/>
            </a:pPr>
            <a:r>
              <a:rPr lang="en-US" sz="3300" dirty="0">
                <a:solidFill>
                  <a:schemeClr val="tx1"/>
                </a:solidFill>
                <a:latin typeface="Gill Sans MT" panose="020B0502020104020203" pitchFamily="34" charset="0"/>
              </a:rPr>
              <a:t>Tier </a:t>
            </a:r>
            <a:r>
              <a:rPr lang="en-US" sz="3300" dirty="0" smtClean="0">
                <a:solidFill>
                  <a:schemeClr val="tx1"/>
                </a:solidFill>
                <a:latin typeface="Gill Sans MT" panose="020B0502020104020203" pitchFamily="34" charset="0"/>
              </a:rPr>
              <a:t>1 County</a:t>
            </a:r>
            <a:endParaRPr lang="en-US" sz="3300" dirty="0">
              <a:solidFill>
                <a:schemeClr val="tx1"/>
              </a:solidFill>
              <a:latin typeface="Gill Sans MT" panose="020B0502020104020203" pitchFamily="34" charset="0"/>
            </a:endParaRPr>
          </a:p>
          <a:p>
            <a:pPr marL="0" indent="0">
              <a:buNone/>
            </a:pPr>
            <a:endParaRPr lang="en-US" dirty="0"/>
          </a:p>
        </p:txBody>
      </p:sp>
      <p:pic>
        <p:nvPicPr>
          <p:cNvPr id="8" name="Content Placeholder 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4068" y="1676400"/>
            <a:ext cx="2654132" cy="109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3952329484"/>
              </p:ext>
            </p:extLst>
          </p:nvPr>
        </p:nvGraphicFramePr>
        <p:xfrm>
          <a:off x="5181600" y="3810000"/>
          <a:ext cx="7391400" cy="1371600"/>
        </p:xfrm>
        <a:graphic>
          <a:graphicData uri="http://schemas.openxmlformats.org/drawingml/2006/table">
            <a:tbl>
              <a:tblPr/>
              <a:tblGrid>
                <a:gridCol w="2239818"/>
                <a:gridCol w="5151582"/>
              </a:tblGrid>
              <a:tr h="0">
                <a:tc>
                  <a:txBody>
                    <a:bodyPr/>
                    <a:lstStyle/>
                    <a:p>
                      <a:pPr algn="ctr"/>
                      <a:r>
                        <a:rPr lang="en-US" sz="2800" dirty="0">
                          <a:latin typeface="Gill Sans MT" panose="020B0502020104020203" pitchFamily="34" charset="0"/>
                        </a:rPr>
                        <a:t>Median Household Income</a:t>
                      </a:r>
                    </a:p>
                  </a:txBody>
                  <a:tcPr anchor="ctr">
                    <a:lnL>
                      <a:noFill/>
                    </a:lnL>
                    <a:lnR>
                      <a:noFill/>
                    </a:lnR>
                    <a:lnT>
                      <a:noFill/>
                    </a:lnT>
                    <a:lnB>
                      <a:noFill/>
                    </a:lnB>
                  </a:tcPr>
                </a:tc>
                <a:tc>
                  <a:txBody>
                    <a:bodyPr/>
                    <a:lstStyle/>
                    <a:p>
                      <a:r>
                        <a:rPr lang="en-US" sz="2800" dirty="0">
                          <a:latin typeface="Gill Sans MT" panose="020B0502020104020203" pitchFamily="34" charset="0"/>
                        </a:rPr>
                        <a:t>$39,621</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48373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rol 3"/>
          <p:cNvSpPr>
            <a:spLocks noChangeArrowheads="1" noChangeShapeType="1"/>
          </p:cNvSpPr>
          <p:nvPr/>
        </p:nvSpPr>
        <p:spPr bwMode="auto">
          <a:xfrm>
            <a:off x="4913313" y="2027238"/>
            <a:ext cx="6329362" cy="32289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1116359141"/>
              </p:ext>
            </p:extLst>
          </p:nvPr>
        </p:nvGraphicFramePr>
        <p:xfrm>
          <a:off x="1447801" y="4267200"/>
          <a:ext cx="2590799" cy="2133600"/>
        </p:xfrm>
        <a:graphic>
          <a:graphicData uri="http://schemas.openxmlformats.org/drawingml/2006/table">
            <a:tbl>
              <a:tblPr/>
              <a:tblGrid>
                <a:gridCol w="2590799"/>
              </a:tblGrid>
              <a:tr h="2133600">
                <a:tc>
                  <a:txBody>
                    <a:bodyPr/>
                    <a:lstStyle/>
                    <a:p>
                      <a:pPr marR="0" indent="0" algn="ctr" rtl="0">
                        <a:lnSpc>
                          <a:spcPct val="120000"/>
                        </a:lnSpc>
                        <a:spcBef>
                          <a:spcPts val="0"/>
                        </a:spcBef>
                        <a:spcAft>
                          <a:spcPts val="0"/>
                        </a:spcAft>
                      </a:pPr>
                      <a:r>
                        <a:rPr lang="en-US" sz="1400" b="1" u="none" kern="1200" dirty="0" smtClean="0">
                          <a:solidFill>
                            <a:srgbClr val="FFCC00"/>
                          </a:solidFill>
                          <a:effectLst/>
                          <a:latin typeface="Gill Sans MT"/>
                        </a:rPr>
                        <a:t>One Year Diploma Program</a:t>
                      </a:r>
                    </a:p>
                    <a:p>
                      <a:pPr marR="0" indent="0" algn="ctr" rtl="0">
                        <a:lnSpc>
                          <a:spcPct val="120000"/>
                        </a:lnSpc>
                        <a:spcBef>
                          <a:spcPts val="0"/>
                        </a:spcBef>
                        <a:spcAft>
                          <a:spcPts val="0"/>
                        </a:spcAft>
                      </a:pPr>
                      <a:endParaRPr lang="en-US" sz="800" kern="1400" dirty="0" smtClean="0">
                        <a:solidFill>
                          <a:srgbClr val="000000"/>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Industrial Specifications</a:t>
                      </a:r>
                      <a:endParaRPr lang="en-US" sz="1200" kern="1400" dirty="0" smtClean="0">
                        <a:solidFill>
                          <a:srgbClr val="000000"/>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Machining Tech II</a:t>
                      </a:r>
                      <a:endParaRPr lang="en-US" sz="1200" kern="1400" dirty="0" smtClean="0">
                        <a:solidFill>
                          <a:srgbClr val="000000"/>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Blueprint Reading: Mechanics</a:t>
                      </a:r>
                      <a:endParaRPr lang="en-US" sz="1200" kern="1400" dirty="0" smtClean="0">
                        <a:solidFill>
                          <a:srgbClr val="000000"/>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Basic CAD</a:t>
                      </a:r>
                      <a:endParaRPr lang="en-US" sz="1200" kern="1400" dirty="0" smtClean="0">
                        <a:solidFill>
                          <a:srgbClr val="000000"/>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Math </a:t>
                      </a:r>
                      <a:endParaRPr lang="en-US" sz="1200" kern="1400" dirty="0" smtClean="0">
                        <a:solidFill>
                          <a:srgbClr val="000000"/>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English</a:t>
                      </a:r>
                      <a:endParaRPr lang="en-US" sz="1200" kern="1400" dirty="0" smtClean="0">
                        <a:solidFill>
                          <a:srgbClr val="000000"/>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Machining III</a:t>
                      </a:r>
                      <a:endParaRPr lang="en-US" sz="1200" kern="1400" dirty="0">
                        <a:solidFill>
                          <a:srgbClr val="000000"/>
                        </a:solidFill>
                        <a:effectLst/>
                        <a:latin typeface="Gill Sans MT"/>
                      </a:endParaRPr>
                    </a:p>
                  </a:txBody>
                  <a:tcPr marL="54864" marR="54864" marT="54864" marB="54864">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1537B"/>
                    </a:solidFill>
                  </a:tcPr>
                </a:tc>
              </a:tr>
            </a:tbl>
          </a:graphicData>
        </a:graphic>
      </p:graphicFrame>
      <p:sp>
        <p:nvSpPr>
          <p:cNvPr id="15" name="Control 6"/>
          <p:cNvSpPr>
            <a:spLocks noChangeArrowheads="1" noChangeShapeType="1"/>
          </p:cNvSpPr>
          <p:nvPr/>
        </p:nvSpPr>
        <p:spPr bwMode="auto">
          <a:xfrm>
            <a:off x="6831013" y="5786438"/>
            <a:ext cx="2493962" cy="29765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2563579531"/>
              </p:ext>
            </p:extLst>
          </p:nvPr>
        </p:nvGraphicFramePr>
        <p:xfrm>
          <a:off x="4159164" y="4267200"/>
          <a:ext cx="3537036" cy="2133601"/>
        </p:xfrm>
        <a:graphic>
          <a:graphicData uri="http://schemas.openxmlformats.org/drawingml/2006/table">
            <a:tbl>
              <a:tblPr/>
              <a:tblGrid>
                <a:gridCol w="1768518"/>
                <a:gridCol w="1768518"/>
              </a:tblGrid>
              <a:tr h="2133601">
                <a:tc>
                  <a:txBody>
                    <a:bodyPr/>
                    <a:lstStyle/>
                    <a:p>
                      <a:pPr marR="0" indent="0" algn="ctr" rtl="0">
                        <a:lnSpc>
                          <a:spcPct val="120000"/>
                        </a:lnSpc>
                        <a:spcBef>
                          <a:spcPts val="0"/>
                        </a:spcBef>
                        <a:spcAft>
                          <a:spcPts val="0"/>
                        </a:spcAft>
                      </a:pPr>
                      <a:endParaRPr lang="en-US" sz="1200" kern="1200" dirty="0" smtClean="0">
                        <a:solidFill>
                          <a:srgbClr val="FFFFFF"/>
                        </a:solidFill>
                        <a:effectLst/>
                        <a:latin typeface="Gill Sans MT"/>
                      </a:endParaRPr>
                    </a:p>
                    <a:p>
                      <a:pPr marR="0" indent="0" algn="ctr" rtl="0">
                        <a:lnSpc>
                          <a:spcPct val="120000"/>
                        </a:lnSpc>
                        <a:spcBef>
                          <a:spcPts val="0"/>
                        </a:spcBef>
                        <a:spcAft>
                          <a:spcPts val="0"/>
                        </a:spcAft>
                      </a:pPr>
                      <a:endParaRPr lang="en-US" sz="1200" kern="1200" dirty="0" smtClean="0">
                        <a:solidFill>
                          <a:srgbClr val="FFFFFF"/>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Advanced </a:t>
                      </a:r>
                      <a:r>
                        <a:rPr lang="en-US" sz="1200" kern="1200" dirty="0">
                          <a:solidFill>
                            <a:srgbClr val="FFFFFF"/>
                          </a:solidFill>
                          <a:effectLst/>
                          <a:latin typeface="Gill Sans MT"/>
                        </a:rPr>
                        <a:t>CNC Turning</a:t>
                      </a:r>
                      <a:endParaRPr lang="en-US" sz="1200" kern="1400" dirty="0">
                        <a:solidFill>
                          <a:srgbClr val="000000"/>
                        </a:solidFill>
                        <a:effectLst/>
                        <a:latin typeface="Gill Sans MT"/>
                      </a:endParaRPr>
                    </a:p>
                    <a:p>
                      <a:pPr marR="0" indent="0" algn="ctr" rtl="0">
                        <a:lnSpc>
                          <a:spcPct val="120000"/>
                        </a:lnSpc>
                        <a:spcBef>
                          <a:spcPts val="0"/>
                        </a:spcBef>
                        <a:spcAft>
                          <a:spcPts val="0"/>
                        </a:spcAft>
                      </a:pPr>
                      <a:r>
                        <a:rPr lang="en-US" sz="1200" kern="1200" dirty="0">
                          <a:solidFill>
                            <a:srgbClr val="FFFFFF"/>
                          </a:solidFill>
                          <a:effectLst/>
                          <a:latin typeface="Gill Sans MT"/>
                        </a:rPr>
                        <a:t>CAM: CNC Turning</a:t>
                      </a:r>
                      <a:endParaRPr lang="en-US" sz="1200" kern="1400" dirty="0">
                        <a:solidFill>
                          <a:srgbClr val="000000"/>
                        </a:solidFill>
                        <a:effectLst/>
                        <a:latin typeface="Gill Sans MT"/>
                      </a:endParaRPr>
                    </a:p>
                    <a:p>
                      <a:pPr marR="0" indent="0" algn="ctr" rtl="0">
                        <a:lnSpc>
                          <a:spcPct val="120000"/>
                        </a:lnSpc>
                        <a:spcBef>
                          <a:spcPts val="0"/>
                        </a:spcBef>
                        <a:spcAft>
                          <a:spcPts val="0"/>
                        </a:spcAft>
                      </a:pPr>
                      <a:r>
                        <a:rPr lang="en-US" sz="1200" kern="1200" dirty="0">
                          <a:solidFill>
                            <a:srgbClr val="FFFFFF"/>
                          </a:solidFill>
                          <a:effectLst/>
                          <a:latin typeface="Gill Sans MT"/>
                        </a:rPr>
                        <a:t>Intro to Solid Modeling</a:t>
                      </a:r>
                      <a:endParaRPr lang="en-US" sz="1200" kern="1400" dirty="0">
                        <a:solidFill>
                          <a:srgbClr val="000000"/>
                        </a:solidFill>
                        <a:effectLst/>
                        <a:latin typeface="Gill Sans MT"/>
                      </a:endParaRPr>
                    </a:p>
                    <a:p>
                      <a:pPr marR="0" indent="0" algn="ctr" rtl="0">
                        <a:lnSpc>
                          <a:spcPct val="120000"/>
                        </a:lnSpc>
                        <a:spcBef>
                          <a:spcPts val="0"/>
                        </a:spcBef>
                        <a:spcAft>
                          <a:spcPts val="0"/>
                        </a:spcAft>
                      </a:pPr>
                      <a:r>
                        <a:rPr lang="en-US" sz="1200" kern="1200" dirty="0">
                          <a:solidFill>
                            <a:srgbClr val="FFFFFF"/>
                          </a:solidFill>
                          <a:effectLst/>
                          <a:latin typeface="Gill Sans MT"/>
                        </a:rPr>
                        <a:t>English</a:t>
                      </a:r>
                      <a:endParaRPr lang="en-US" sz="1200" kern="1400" dirty="0">
                        <a:solidFill>
                          <a:srgbClr val="000000"/>
                        </a:solidFill>
                        <a:effectLst/>
                        <a:latin typeface="Gill Sans MT"/>
                      </a:endParaRPr>
                    </a:p>
                    <a:p>
                      <a:pPr marR="0" indent="0" algn="ctr" rtl="0">
                        <a:lnSpc>
                          <a:spcPct val="120000"/>
                        </a:lnSpc>
                        <a:spcBef>
                          <a:spcPts val="0"/>
                        </a:spcBef>
                        <a:spcAft>
                          <a:spcPts val="0"/>
                        </a:spcAft>
                      </a:pPr>
                      <a:r>
                        <a:rPr lang="en-US" sz="1200" kern="1200" dirty="0">
                          <a:solidFill>
                            <a:srgbClr val="FFFFFF"/>
                          </a:solidFill>
                          <a:effectLst/>
                          <a:latin typeface="Gill Sans MT"/>
                        </a:rPr>
                        <a:t>Adv. Machining </a:t>
                      </a:r>
                      <a:r>
                        <a:rPr lang="en-US" sz="1200" kern="1200" dirty="0" smtClean="0">
                          <a:solidFill>
                            <a:srgbClr val="FFFFFF"/>
                          </a:solidFill>
                          <a:effectLst/>
                          <a:latin typeface="Gill Sans MT"/>
                        </a:rPr>
                        <a:t>Calculations</a:t>
                      </a:r>
                      <a:endParaRPr lang="en-US" sz="1200" kern="1400" dirty="0">
                        <a:solidFill>
                          <a:srgbClr val="000000"/>
                        </a:solidFill>
                        <a:effectLst/>
                        <a:latin typeface="Gill Sans MT"/>
                      </a:endParaRPr>
                    </a:p>
                  </a:txBody>
                  <a:tcPr marL="54864" marR="54864" marT="54864" marB="54864">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1537B"/>
                    </a:solidFill>
                  </a:tcPr>
                </a:tc>
                <a:tc>
                  <a:txBody>
                    <a:bodyPr/>
                    <a:lstStyle/>
                    <a:p>
                      <a:pPr marR="0" indent="0" algn="ctr" rtl="0">
                        <a:lnSpc>
                          <a:spcPct val="120000"/>
                        </a:lnSpc>
                        <a:spcBef>
                          <a:spcPts val="0"/>
                        </a:spcBef>
                        <a:spcAft>
                          <a:spcPts val="0"/>
                        </a:spcAft>
                      </a:pPr>
                      <a:endParaRPr lang="en-US" sz="1200" kern="1200" dirty="0" smtClean="0">
                        <a:solidFill>
                          <a:srgbClr val="FFFFFF"/>
                        </a:solidFill>
                        <a:effectLst/>
                        <a:latin typeface="Gill Sans MT"/>
                      </a:endParaRPr>
                    </a:p>
                    <a:p>
                      <a:pPr marR="0" indent="0" algn="ctr" rtl="0">
                        <a:lnSpc>
                          <a:spcPct val="120000"/>
                        </a:lnSpc>
                        <a:spcBef>
                          <a:spcPts val="0"/>
                        </a:spcBef>
                        <a:spcAft>
                          <a:spcPts val="0"/>
                        </a:spcAft>
                      </a:pPr>
                      <a:endParaRPr lang="en-US" sz="1200" kern="1200" dirty="0" smtClean="0">
                        <a:solidFill>
                          <a:srgbClr val="FFFFFF"/>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Advanced CNC Milling </a:t>
                      </a:r>
                      <a:endParaRPr lang="en-US" sz="1200" kern="1400" dirty="0" smtClean="0">
                        <a:solidFill>
                          <a:srgbClr val="000000"/>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CAM: CNC Milling </a:t>
                      </a:r>
                      <a:endParaRPr lang="en-US" sz="1200" kern="1400" dirty="0" smtClean="0">
                        <a:solidFill>
                          <a:srgbClr val="000000"/>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Advanced Solid Modeling</a:t>
                      </a:r>
                      <a:endParaRPr lang="en-US" sz="1200" kern="1400" dirty="0" smtClean="0">
                        <a:solidFill>
                          <a:srgbClr val="000000"/>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Welding or Work-Based</a:t>
                      </a:r>
                      <a:endParaRPr lang="en-US" sz="1200" kern="1400" dirty="0" smtClean="0">
                        <a:solidFill>
                          <a:srgbClr val="000000"/>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Humanities Elective</a:t>
                      </a:r>
                      <a:endParaRPr lang="en-US" sz="1200" kern="1400" dirty="0" smtClean="0">
                        <a:solidFill>
                          <a:srgbClr val="000000"/>
                        </a:solidFill>
                        <a:effectLst/>
                        <a:latin typeface="Gill Sans MT"/>
                      </a:endParaRPr>
                    </a:p>
                    <a:p>
                      <a:pPr marR="0" indent="0" algn="ctr" rtl="0">
                        <a:lnSpc>
                          <a:spcPct val="120000"/>
                        </a:lnSpc>
                        <a:spcBef>
                          <a:spcPts val="0"/>
                        </a:spcBef>
                        <a:spcAft>
                          <a:spcPts val="0"/>
                        </a:spcAft>
                      </a:pPr>
                      <a:r>
                        <a:rPr lang="en-US" sz="1200" kern="1200" dirty="0" smtClean="0">
                          <a:solidFill>
                            <a:srgbClr val="FFFFFF"/>
                          </a:solidFill>
                          <a:effectLst/>
                          <a:latin typeface="Gill Sans MT"/>
                        </a:rPr>
                        <a:t>Social Science Elective</a:t>
                      </a:r>
                      <a:endParaRPr lang="en-US" sz="1200" kern="1400" dirty="0" smtClean="0">
                        <a:solidFill>
                          <a:srgbClr val="000000"/>
                        </a:solidFill>
                        <a:effectLst/>
                        <a:latin typeface="Gill Sans MT"/>
                      </a:endParaRPr>
                    </a:p>
                    <a:p>
                      <a:pPr marR="0" indent="0" algn="ctr" rtl="0">
                        <a:lnSpc>
                          <a:spcPct val="120000"/>
                        </a:lnSpc>
                        <a:spcBef>
                          <a:spcPts val="0"/>
                        </a:spcBef>
                        <a:spcAft>
                          <a:spcPts val="0"/>
                        </a:spcAft>
                      </a:pPr>
                      <a:endParaRPr lang="en-US" sz="1200" kern="1400" dirty="0">
                        <a:solidFill>
                          <a:srgbClr val="000000"/>
                        </a:solidFill>
                        <a:effectLst/>
                        <a:latin typeface="Gill Sans MT"/>
                      </a:endParaRPr>
                    </a:p>
                  </a:txBody>
                  <a:tcPr marL="54864" marR="54864" marT="54864" marB="54864">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1537B"/>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32421860"/>
              </p:ext>
            </p:extLst>
          </p:nvPr>
        </p:nvGraphicFramePr>
        <p:xfrm>
          <a:off x="914400" y="1066800"/>
          <a:ext cx="7241350" cy="3136594"/>
        </p:xfrm>
        <a:graphic>
          <a:graphicData uri="http://schemas.openxmlformats.org/drawingml/2006/table">
            <a:tbl>
              <a:tblPr/>
              <a:tblGrid>
                <a:gridCol w="1426449"/>
                <a:gridCol w="1738160"/>
                <a:gridCol w="1814428"/>
                <a:gridCol w="2262313"/>
              </a:tblGrid>
              <a:tr h="250115">
                <a:tc gridSpan="4">
                  <a:txBody>
                    <a:bodyPr/>
                    <a:lstStyle/>
                    <a:p>
                      <a:pPr marR="0" indent="0" algn="ctr" rtl="0">
                        <a:lnSpc>
                          <a:spcPct val="120000"/>
                        </a:lnSpc>
                        <a:spcBef>
                          <a:spcPts val="0"/>
                        </a:spcBef>
                        <a:spcAft>
                          <a:spcPts val="0"/>
                        </a:spcAft>
                      </a:pPr>
                      <a:r>
                        <a:rPr lang="en-US" sz="1400" b="1" u="none" kern="1400" dirty="0" smtClean="0">
                          <a:solidFill>
                            <a:schemeClr val="bg1"/>
                          </a:solidFill>
                          <a:effectLst/>
                          <a:latin typeface="Gill Sans MT"/>
                        </a:rPr>
                        <a:t>High School &amp; </a:t>
                      </a:r>
                      <a:r>
                        <a:rPr lang="en-US" sz="1400" b="1" u="none" kern="1400" dirty="0" smtClean="0">
                          <a:solidFill>
                            <a:srgbClr val="FFCC00"/>
                          </a:solidFill>
                          <a:effectLst/>
                          <a:latin typeface="Gill Sans MT"/>
                        </a:rPr>
                        <a:t>Certificate Program</a:t>
                      </a:r>
                    </a:p>
                    <a:p>
                      <a:pPr marR="0" indent="0" algn="ctr" rtl="0">
                        <a:lnSpc>
                          <a:spcPct val="120000"/>
                        </a:lnSpc>
                        <a:spcBef>
                          <a:spcPts val="0"/>
                        </a:spcBef>
                        <a:spcAft>
                          <a:spcPts val="0"/>
                        </a:spcAft>
                      </a:pPr>
                      <a:endParaRPr lang="en-US" sz="400" b="1" kern="1400" dirty="0">
                        <a:solidFill>
                          <a:schemeClr val="bg1"/>
                        </a:solidFill>
                        <a:effectLst/>
                        <a:latin typeface="Gill Sans MT"/>
                      </a:endParaRPr>
                    </a:p>
                  </a:txBody>
                  <a:tcPr marL="56896" marR="56896" marT="9525" marB="0" anchor="b">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1537B"/>
                    </a:solidFill>
                  </a:tcPr>
                </a:tc>
                <a:tc hMerge="1">
                  <a:txBody>
                    <a:bodyPr/>
                    <a:lstStyle/>
                    <a:p>
                      <a:pPr marR="0" indent="0" algn="ctr" rtl="0">
                        <a:lnSpc>
                          <a:spcPct val="120000"/>
                        </a:lnSpc>
                        <a:spcBef>
                          <a:spcPts val="0"/>
                        </a:spcBef>
                        <a:spcAft>
                          <a:spcPts val="0"/>
                        </a:spcAft>
                      </a:pPr>
                      <a:endParaRPr lang="en-US" sz="1400" kern="1400" dirty="0">
                        <a:solidFill>
                          <a:srgbClr val="000000"/>
                        </a:solidFill>
                        <a:effectLst/>
                        <a:latin typeface="Gill Sans MT"/>
                      </a:endParaRPr>
                    </a:p>
                  </a:txBody>
                  <a:tcPr marL="56896" marR="56896"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1537B"/>
                    </a:solidFill>
                  </a:tcPr>
                </a:tc>
                <a:tc hMerge="1">
                  <a:txBody>
                    <a:bodyPr/>
                    <a:lstStyle/>
                    <a:p>
                      <a:pPr marR="0" indent="0" algn="ctr" rtl="0">
                        <a:lnSpc>
                          <a:spcPct val="120000"/>
                        </a:lnSpc>
                        <a:spcBef>
                          <a:spcPts val="0"/>
                        </a:spcBef>
                        <a:spcAft>
                          <a:spcPts val="0"/>
                        </a:spcAft>
                      </a:pPr>
                      <a:endParaRPr lang="en-US" sz="1400" kern="1400" dirty="0">
                        <a:solidFill>
                          <a:srgbClr val="000000"/>
                        </a:solidFill>
                        <a:effectLst/>
                        <a:latin typeface="Gill Sans MT"/>
                      </a:endParaRPr>
                    </a:p>
                  </a:txBody>
                  <a:tcPr marL="56896" marR="56896"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1537B"/>
                    </a:solidFill>
                  </a:tcPr>
                </a:tc>
                <a:tc hMerge="1">
                  <a:txBody>
                    <a:bodyPr/>
                    <a:lstStyle/>
                    <a:p>
                      <a:pPr marR="0" indent="0" algn="ctr" rtl="0">
                        <a:lnSpc>
                          <a:spcPct val="120000"/>
                        </a:lnSpc>
                        <a:spcBef>
                          <a:spcPts val="0"/>
                        </a:spcBef>
                        <a:spcAft>
                          <a:spcPts val="0"/>
                        </a:spcAft>
                      </a:pPr>
                      <a:endParaRPr lang="en-US" sz="1400" kern="1400" dirty="0">
                        <a:solidFill>
                          <a:srgbClr val="000000"/>
                        </a:solidFill>
                        <a:effectLst/>
                        <a:latin typeface="Gill Sans MT"/>
                      </a:endParaRPr>
                    </a:p>
                  </a:txBody>
                  <a:tcPr marL="56896" marR="56896" marT="9525" marB="0" anchor="b">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1537B"/>
                    </a:solidFill>
                  </a:tcPr>
                </a:tc>
              </a:tr>
              <a:tr h="272319">
                <a:tc>
                  <a:txBody>
                    <a:bodyPr/>
                    <a:lstStyle/>
                    <a:p>
                      <a:pPr marR="0" indent="0" algn="ctr" rtl="0">
                        <a:lnSpc>
                          <a:spcPct val="120000"/>
                        </a:lnSpc>
                        <a:spcBef>
                          <a:spcPts val="0"/>
                        </a:spcBef>
                        <a:spcAft>
                          <a:spcPts val="0"/>
                        </a:spcAft>
                      </a:pPr>
                      <a:r>
                        <a:rPr lang="en-US" sz="1400" b="1" kern="1200" dirty="0">
                          <a:solidFill>
                            <a:srgbClr val="FFFFFF"/>
                          </a:solidFill>
                          <a:effectLst/>
                          <a:latin typeface="Gill Sans MT"/>
                        </a:rPr>
                        <a:t>Freshman</a:t>
                      </a:r>
                      <a:endParaRPr lang="en-US" sz="1400" kern="1400" dirty="0">
                        <a:solidFill>
                          <a:srgbClr val="000000"/>
                        </a:solidFill>
                        <a:effectLst/>
                        <a:latin typeface="Gill Sans MT"/>
                      </a:endParaRPr>
                    </a:p>
                  </a:txBody>
                  <a:tcPr marL="56896" marR="56896" marT="9525" marB="0" anchor="b">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1537B"/>
                    </a:solidFill>
                  </a:tcPr>
                </a:tc>
                <a:tc>
                  <a:txBody>
                    <a:bodyPr/>
                    <a:lstStyle/>
                    <a:p>
                      <a:pPr marR="0" indent="0" algn="ctr" rtl="0">
                        <a:lnSpc>
                          <a:spcPct val="120000"/>
                        </a:lnSpc>
                        <a:spcBef>
                          <a:spcPts val="0"/>
                        </a:spcBef>
                        <a:spcAft>
                          <a:spcPts val="0"/>
                        </a:spcAft>
                      </a:pPr>
                      <a:r>
                        <a:rPr lang="en-US" sz="1400" b="1" kern="1200" dirty="0">
                          <a:solidFill>
                            <a:srgbClr val="FFFFFF"/>
                          </a:solidFill>
                          <a:effectLst/>
                          <a:latin typeface="Gill Sans MT"/>
                        </a:rPr>
                        <a:t>Sophomore</a:t>
                      </a:r>
                      <a:endParaRPr lang="en-US" sz="1400" kern="1400" dirty="0">
                        <a:solidFill>
                          <a:srgbClr val="000000"/>
                        </a:solidFill>
                        <a:effectLst/>
                        <a:latin typeface="Gill Sans MT"/>
                      </a:endParaRPr>
                    </a:p>
                  </a:txBody>
                  <a:tcPr marL="56896" marR="56896"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1537B"/>
                    </a:solidFill>
                  </a:tcPr>
                </a:tc>
                <a:tc>
                  <a:txBody>
                    <a:bodyPr/>
                    <a:lstStyle/>
                    <a:p>
                      <a:pPr marR="0" indent="0" algn="ctr" rtl="0">
                        <a:lnSpc>
                          <a:spcPct val="120000"/>
                        </a:lnSpc>
                        <a:spcBef>
                          <a:spcPts val="0"/>
                        </a:spcBef>
                        <a:spcAft>
                          <a:spcPts val="0"/>
                        </a:spcAft>
                      </a:pPr>
                      <a:r>
                        <a:rPr lang="en-US" sz="1400" b="1" kern="1200" dirty="0">
                          <a:solidFill>
                            <a:srgbClr val="FFFFFF"/>
                          </a:solidFill>
                          <a:effectLst/>
                          <a:latin typeface="Gill Sans MT"/>
                        </a:rPr>
                        <a:t>Junior</a:t>
                      </a:r>
                      <a:endParaRPr lang="en-US" sz="1400" kern="1400" dirty="0">
                        <a:solidFill>
                          <a:srgbClr val="000000"/>
                        </a:solidFill>
                        <a:effectLst/>
                        <a:latin typeface="Gill Sans MT"/>
                      </a:endParaRPr>
                    </a:p>
                  </a:txBody>
                  <a:tcPr marL="56896" marR="56896"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1537B"/>
                    </a:solidFill>
                  </a:tcPr>
                </a:tc>
                <a:tc>
                  <a:txBody>
                    <a:bodyPr/>
                    <a:lstStyle/>
                    <a:p>
                      <a:pPr marR="0" indent="0" algn="ctr" rtl="0">
                        <a:lnSpc>
                          <a:spcPct val="120000"/>
                        </a:lnSpc>
                        <a:spcBef>
                          <a:spcPts val="0"/>
                        </a:spcBef>
                        <a:spcAft>
                          <a:spcPts val="0"/>
                        </a:spcAft>
                      </a:pPr>
                      <a:r>
                        <a:rPr lang="en-US" sz="1400" b="1" kern="1200" dirty="0">
                          <a:solidFill>
                            <a:srgbClr val="FFFFFF"/>
                          </a:solidFill>
                          <a:effectLst/>
                          <a:latin typeface="Gill Sans MT"/>
                        </a:rPr>
                        <a:t>Senior</a:t>
                      </a:r>
                      <a:endParaRPr lang="en-US" sz="1400" kern="1400" dirty="0">
                        <a:solidFill>
                          <a:srgbClr val="000000"/>
                        </a:solidFill>
                        <a:effectLst/>
                        <a:latin typeface="Gill Sans MT"/>
                      </a:endParaRPr>
                    </a:p>
                  </a:txBody>
                  <a:tcPr marL="56896" marR="56896" marT="9525" marB="0" anchor="b">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1537B"/>
                    </a:solidFill>
                  </a:tcPr>
                </a:tc>
              </a:tr>
              <a:tr h="2525566">
                <a:tc>
                  <a:txBody>
                    <a:bodyPr/>
                    <a:lstStyle/>
                    <a:p>
                      <a:pPr marR="0" indent="0" algn="l" rtl="0">
                        <a:lnSpc>
                          <a:spcPct val="120000"/>
                        </a:lnSpc>
                        <a:spcBef>
                          <a:spcPts val="0"/>
                        </a:spcBef>
                        <a:spcAft>
                          <a:spcPts val="0"/>
                        </a:spcAft>
                      </a:pPr>
                      <a:r>
                        <a:rPr lang="en-US" sz="1200" kern="1200" dirty="0">
                          <a:solidFill>
                            <a:srgbClr val="FFFFFF"/>
                          </a:solidFill>
                          <a:effectLst/>
                          <a:latin typeface="Gill Sans MT"/>
                        </a:rPr>
                        <a:t>Math I</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English I</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World History</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Earth Science</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PE</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Drafting</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TED</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Elective</a:t>
                      </a:r>
                      <a:endParaRPr lang="en-US" sz="1200" kern="1400" dirty="0">
                        <a:solidFill>
                          <a:srgbClr val="000000"/>
                        </a:solidFill>
                        <a:effectLst/>
                        <a:latin typeface="Gill Sans MT"/>
                      </a:endParaRPr>
                    </a:p>
                  </a:txBody>
                  <a:tcPr marL="56896" marR="56896" marT="9525" marB="0">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01537B"/>
                    </a:solidFill>
                  </a:tcPr>
                </a:tc>
                <a:tc>
                  <a:txBody>
                    <a:bodyPr/>
                    <a:lstStyle/>
                    <a:p>
                      <a:pPr marR="0" indent="0" algn="l" rtl="0">
                        <a:lnSpc>
                          <a:spcPct val="120000"/>
                        </a:lnSpc>
                        <a:spcBef>
                          <a:spcPts val="0"/>
                        </a:spcBef>
                        <a:spcAft>
                          <a:spcPts val="0"/>
                        </a:spcAft>
                      </a:pPr>
                      <a:r>
                        <a:rPr lang="en-US" sz="1200" kern="1200" dirty="0">
                          <a:solidFill>
                            <a:srgbClr val="FFFFFF"/>
                          </a:solidFill>
                          <a:effectLst/>
                          <a:latin typeface="Gill Sans MT"/>
                        </a:rPr>
                        <a:t>Math II</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English II</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American History I</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Physical Science</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Drafting II</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TED II</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Robotics</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Elective</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 </a:t>
                      </a:r>
                      <a:endParaRPr lang="en-US" sz="1200" kern="1400" dirty="0">
                        <a:solidFill>
                          <a:srgbClr val="000000"/>
                        </a:solidFill>
                        <a:effectLst/>
                        <a:latin typeface="Gill Sans MT"/>
                      </a:endParaRPr>
                    </a:p>
                  </a:txBody>
                  <a:tcPr marL="56896" marR="56896"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01537B"/>
                    </a:solidFill>
                  </a:tcPr>
                </a:tc>
                <a:tc>
                  <a:txBody>
                    <a:bodyPr/>
                    <a:lstStyle/>
                    <a:p>
                      <a:pPr marR="0" indent="0" algn="l" rtl="0">
                        <a:lnSpc>
                          <a:spcPct val="120000"/>
                        </a:lnSpc>
                        <a:spcBef>
                          <a:spcPts val="0"/>
                        </a:spcBef>
                        <a:spcAft>
                          <a:spcPts val="0"/>
                        </a:spcAft>
                      </a:pPr>
                      <a:r>
                        <a:rPr lang="en-US" sz="1200" kern="1200" dirty="0">
                          <a:solidFill>
                            <a:srgbClr val="FFFFFF"/>
                          </a:solidFill>
                          <a:effectLst/>
                          <a:latin typeface="Gill Sans MT"/>
                        </a:rPr>
                        <a:t>Math III</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English III</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American History II</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Biology</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Advanced Studies</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Drafting III</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Robotics II</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Elective</a:t>
                      </a:r>
                      <a:endParaRPr lang="en-US" sz="1200" kern="1400" dirty="0">
                        <a:solidFill>
                          <a:srgbClr val="000000"/>
                        </a:solidFill>
                        <a:effectLst/>
                        <a:latin typeface="Gill Sans MT"/>
                      </a:endParaRPr>
                    </a:p>
                  </a:txBody>
                  <a:tcPr marL="56896" marR="56896"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01537B"/>
                    </a:solidFill>
                  </a:tcPr>
                </a:tc>
                <a:tc>
                  <a:txBody>
                    <a:bodyPr/>
                    <a:lstStyle/>
                    <a:p>
                      <a:pPr marR="0" indent="0" algn="l" rtl="0">
                        <a:lnSpc>
                          <a:spcPct val="120000"/>
                        </a:lnSpc>
                        <a:spcBef>
                          <a:spcPts val="0"/>
                        </a:spcBef>
                        <a:spcAft>
                          <a:spcPts val="0"/>
                        </a:spcAft>
                      </a:pPr>
                      <a:r>
                        <a:rPr lang="en-US" sz="1200" kern="1200" dirty="0">
                          <a:solidFill>
                            <a:srgbClr val="FFFFFF"/>
                          </a:solidFill>
                          <a:effectLst/>
                          <a:latin typeface="Gill Sans MT"/>
                        </a:rPr>
                        <a:t>English IV</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Physics</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CC00"/>
                          </a:solidFill>
                          <a:effectLst/>
                          <a:latin typeface="Gill Sans MT"/>
                        </a:rPr>
                        <a:t>Blue Print Reading</a:t>
                      </a:r>
                      <a:endParaRPr lang="en-US" sz="1200" kern="1400" dirty="0">
                        <a:solidFill>
                          <a:srgbClr val="FFCC00"/>
                        </a:solidFill>
                        <a:effectLst/>
                        <a:latin typeface="Gill Sans MT"/>
                      </a:endParaRPr>
                    </a:p>
                    <a:p>
                      <a:pPr marR="0" indent="0" algn="l" rtl="0">
                        <a:lnSpc>
                          <a:spcPct val="120000"/>
                        </a:lnSpc>
                        <a:spcBef>
                          <a:spcPts val="0"/>
                        </a:spcBef>
                        <a:spcAft>
                          <a:spcPts val="0"/>
                        </a:spcAft>
                      </a:pPr>
                      <a:r>
                        <a:rPr lang="en-US" sz="1200" kern="1200" dirty="0">
                          <a:solidFill>
                            <a:srgbClr val="FFCC00"/>
                          </a:solidFill>
                          <a:effectLst/>
                          <a:latin typeface="Gill Sans MT"/>
                        </a:rPr>
                        <a:t>Industrial Safety</a:t>
                      </a:r>
                      <a:endParaRPr lang="en-US" sz="1200" kern="1400" dirty="0">
                        <a:solidFill>
                          <a:srgbClr val="FFCC00"/>
                        </a:solidFill>
                        <a:effectLst/>
                        <a:latin typeface="Gill Sans MT"/>
                      </a:endParaRPr>
                    </a:p>
                    <a:p>
                      <a:pPr marR="0" indent="0" algn="l" rtl="0">
                        <a:lnSpc>
                          <a:spcPct val="120000"/>
                        </a:lnSpc>
                        <a:spcBef>
                          <a:spcPts val="0"/>
                        </a:spcBef>
                        <a:spcAft>
                          <a:spcPts val="0"/>
                        </a:spcAft>
                      </a:pPr>
                      <a:r>
                        <a:rPr lang="en-US" sz="1200" kern="1200" dirty="0">
                          <a:solidFill>
                            <a:srgbClr val="FFCC00"/>
                          </a:solidFill>
                          <a:effectLst/>
                          <a:latin typeface="Gill Sans MT"/>
                        </a:rPr>
                        <a:t>Machining Technology 1A</a:t>
                      </a:r>
                      <a:endParaRPr lang="en-US" sz="1200" kern="1400" dirty="0">
                        <a:solidFill>
                          <a:srgbClr val="FFCC00"/>
                        </a:solidFill>
                        <a:effectLst/>
                        <a:latin typeface="Gill Sans MT"/>
                      </a:endParaRPr>
                    </a:p>
                    <a:p>
                      <a:pPr marR="0" indent="0" algn="l" rtl="0">
                        <a:lnSpc>
                          <a:spcPct val="120000"/>
                        </a:lnSpc>
                        <a:spcBef>
                          <a:spcPts val="0"/>
                        </a:spcBef>
                        <a:spcAft>
                          <a:spcPts val="0"/>
                        </a:spcAft>
                      </a:pPr>
                      <a:r>
                        <a:rPr lang="en-US" sz="1200" kern="1200" dirty="0">
                          <a:solidFill>
                            <a:srgbClr val="FFCC00"/>
                          </a:solidFill>
                          <a:effectLst/>
                          <a:latin typeface="Gill Sans MT"/>
                        </a:rPr>
                        <a:t>Intro to Metrology</a:t>
                      </a:r>
                      <a:endParaRPr lang="en-US" sz="1200" kern="1400" dirty="0">
                        <a:solidFill>
                          <a:srgbClr val="FFCC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 Advanced Study</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FFFF"/>
                          </a:solidFill>
                          <a:effectLst/>
                          <a:latin typeface="Gill Sans MT"/>
                        </a:rPr>
                        <a:t>Civics</a:t>
                      </a:r>
                      <a:endParaRPr lang="en-US" sz="1200" kern="1400" dirty="0">
                        <a:solidFill>
                          <a:srgbClr val="000000"/>
                        </a:solidFill>
                        <a:effectLst/>
                        <a:latin typeface="Gill Sans MT"/>
                      </a:endParaRPr>
                    </a:p>
                    <a:p>
                      <a:pPr marR="0" indent="0" algn="l" rtl="0">
                        <a:lnSpc>
                          <a:spcPct val="120000"/>
                        </a:lnSpc>
                        <a:spcBef>
                          <a:spcPts val="0"/>
                        </a:spcBef>
                        <a:spcAft>
                          <a:spcPts val="0"/>
                        </a:spcAft>
                      </a:pPr>
                      <a:r>
                        <a:rPr lang="en-US" sz="1200" kern="1200" dirty="0">
                          <a:solidFill>
                            <a:srgbClr val="FFCC00"/>
                          </a:solidFill>
                          <a:effectLst/>
                          <a:latin typeface="Gill Sans MT"/>
                        </a:rPr>
                        <a:t>Machining Technology 1B</a:t>
                      </a:r>
                      <a:endParaRPr lang="en-US" sz="1200" kern="1400" dirty="0">
                        <a:solidFill>
                          <a:srgbClr val="FFCC00"/>
                        </a:solidFill>
                        <a:effectLst/>
                        <a:latin typeface="Gill Sans MT"/>
                      </a:endParaRPr>
                    </a:p>
                    <a:p>
                      <a:pPr marR="0" indent="0" algn="l" rtl="0">
                        <a:lnSpc>
                          <a:spcPct val="120000"/>
                        </a:lnSpc>
                        <a:spcBef>
                          <a:spcPts val="0"/>
                        </a:spcBef>
                        <a:spcAft>
                          <a:spcPts val="0"/>
                        </a:spcAft>
                      </a:pPr>
                      <a:r>
                        <a:rPr lang="en-US" sz="1200" kern="1200" dirty="0">
                          <a:solidFill>
                            <a:srgbClr val="FFCC00"/>
                          </a:solidFill>
                          <a:effectLst/>
                          <a:latin typeface="Gill Sans MT"/>
                        </a:rPr>
                        <a:t>CNC Turning</a:t>
                      </a:r>
                      <a:endParaRPr lang="en-US" sz="1200" kern="1400" dirty="0">
                        <a:solidFill>
                          <a:srgbClr val="FFCC00"/>
                        </a:solidFill>
                        <a:effectLst/>
                        <a:latin typeface="Gill Sans MT"/>
                      </a:endParaRPr>
                    </a:p>
                    <a:p>
                      <a:pPr marR="0" indent="0" algn="l" rtl="0">
                        <a:lnSpc>
                          <a:spcPct val="120000"/>
                        </a:lnSpc>
                        <a:spcBef>
                          <a:spcPts val="0"/>
                        </a:spcBef>
                        <a:spcAft>
                          <a:spcPts val="0"/>
                        </a:spcAft>
                      </a:pPr>
                      <a:r>
                        <a:rPr lang="en-US" sz="1200" kern="1200" dirty="0">
                          <a:solidFill>
                            <a:srgbClr val="FFCC00"/>
                          </a:solidFill>
                          <a:effectLst/>
                          <a:latin typeface="Gill Sans MT"/>
                        </a:rPr>
                        <a:t>CNC Milling</a:t>
                      </a:r>
                      <a:endParaRPr lang="en-US" sz="1200" kern="1400" dirty="0">
                        <a:solidFill>
                          <a:srgbClr val="FFCC00"/>
                        </a:solidFill>
                        <a:effectLst/>
                        <a:latin typeface="Gill Sans MT"/>
                      </a:endParaRPr>
                    </a:p>
                  </a:txBody>
                  <a:tcPr marL="56896" marR="56896" marT="9525" marB="0">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01537B"/>
                    </a:solidFill>
                  </a:tcPr>
                </a:tc>
              </a:tr>
            </a:tbl>
          </a:graphicData>
        </a:graphic>
      </p:graphicFrame>
      <p:sp>
        <p:nvSpPr>
          <p:cNvPr id="4" name="Control 1"/>
          <p:cNvSpPr>
            <a:spLocks noChangeArrowheads="1" noChangeShapeType="1"/>
          </p:cNvSpPr>
          <p:nvPr/>
        </p:nvSpPr>
        <p:spPr bwMode="auto">
          <a:xfrm>
            <a:off x="4913313" y="2027238"/>
            <a:ext cx="6329362" cy="32289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5" name="TextBox 4"/>
          <p:cNvSpPr txBox="1"/>
          <p:nvPr/>
        </p:nvSpPr>
        <p:spPr>
          <a:xfrm>
            <a:off x="4587789" y="4267200"/>
            <a:ext cx="2847975" cy="535531"/>
          </a:xfrm>
          <a:prstGeom prst="rect">
            <a:avLst/>
          </a:prstGeom>
          <a:solidFill>
            <a:srgbClr val="01537B"/>
          </a:solidFill>
        </p:spPr>
        <p:txBody>
          <a:bodyPr wrap="square" rtlCol="0">
            <a:spAutoFit/>
          </a:bodyPr>
          <a:lstStyle/>
          <a:p>
            <a:pPr algn="ctr">
              <a:lnSpc>
                <a:spcPct val="120000"/>
              </a:lnSpc>
            </a:pPr>
            <a:r>
              <a:rPr lang="en-US" sz="1400" b="1" dirty="0">
                <a:solidFill>
                  <a:srgbClr val="FFCC00"/>
                </a:solidFill>
                <a:latin typeface="Gill Sans MT"/>
              </a:rPr>
              <a:t>Two Year  Associates’ Program </a:t>
            </a:r>
          </a:p>
          <a:p>
            <a:pPr algn="ctr">
              <a:lnSpc>
                <a:spcPct val="120000"/>
              </a:lnSpc>
            </a:pPr>
            <a:endParaRPr lang="en-US" sz="1000" u="sng" kern="1400" dirty="0">
              <a:solidFill>
                <a:srgbClr val="FFCC00"/>
              </a:solidFill>
              <a:latin typeface="Gill Sans MT"/>
            </a:endParaRPr>
          </a:p>
        </p:txBody>
      </p:sp>
      <p:cxnSp>
        <p:nvCxnSpPr>
          <p:cNvPr id="9" name="Straight Connector 8"/>
          <p:cNvCxnSpPr/>
          <p:nvPr/>
        </p:nvCxnSpPr>
        <p:spPr>
          <a:xfrm>
            <a:off x="4387764" y="4273550"/>
            <a:ext cx="3048000"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5911764" y="4724401"/>
            <a:ext cx="0" cy="1676399"/>
          </a:xfrm>
          <a:prstGeom prst="line">
            <a:avLst/>
          </a:prstGeom>
          <a:ln w="82550">
            <a:solidFill>
              <a:srgbClr val="01537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87764" y="6400800"/>
            <a:ext cx="2847975" cy="0"/>
          </a:xfrm>
          <a:prstGeom prst="line">
            <a:avLst/>
          </a:prstGeom>
        </p:spPr>
        <p:style>
          <a:lnRef idx="2">
            <a:schemeClr val="dk1"/>
          </a:lnRef>
          <a:fillRef idx="0">
            <a:schemeClr val="dk1"/>
          </a:fillRef>
          <a:effectRef idx="1">
            <a:schemeClr val="dk1"/>
          </a:effectRef>
          <a:fontRef idx="minor">
            <a:schemeClr val="tx1"/>
          </a:fontRef>
        </p:style>
      </p:cxnSp>
      <p:sp>
        <p:nvSpPr>
          <p:cNvPr id="6" name="Rectangle 5"/>
          <p:cNvSpPr/>
          <p:nvPr/>
        </p:nvSpPr>
        <p:spPr>
          <a:xfrm>
            <a:off x="1318635" y="381000"/>
            <a:ext cx="6530954" cy="769441"/>
          </a:xfrm>
          <a:prstGeom prst="rect">
            <a:avLst/>
          </a:prstGeom>
          <a:noFill/>
        </p:spPr>
        <p:txBody>
          <a:bodyPr wrap="none" lIns="91440" tIns="45720" rIns="91440" bIns="45720">
            <a:spAutoFit/>
          </a:bodyPr>
          <a:lstStyle/>
          <a:p>
            <a:pPr algn="ctr"/>
            <a:r>
              <a:rPr lang="en-US" sz="4400" b="1" dirty="0" smtClean="0">
                <a:ln w="10541" cmpd="sng">
                  <a:solidFill>
                    <a:schemeClr val="accent1">
                      <a:shade val="88000"/>
                      <a:satMod val="110000"/>
                    </a:schemeClr>
                  </a:solidFill>
                  <a:prstDash val="solid"/>
                </a:ln>
                <a:solidFill>
                  <a:srgbClr val="FFC000"/>
                </a:solidFill>
                <a:latin typeface="Impact" panose="020B0806030902050204" pitchFamily="34" charset="0"/>
              </a:rPr>
              <a:t>Aviation Machinist Pathway</a:t>
            </a:r>
            <a:endParaRPr lang="en-US" sz="4400" b="1" dirty="0">
              <a:ln w="10541" cmpd="sng">
                <a:solidFill>
                  <a:schemeClr val="accent1">
                    <a:shade val="88000"/>
                    <a:satMod val="110000"/>
                  </a:schemeClr>
                </a:solidFill>
                <a:prstDash val="solid"/>
              </a:ln>
              <a:solidFill>
                <a:srgbClr val="FFC000"/>
              </a:solidFill>
              <a:latin typeface="Impact" panose="020B0806030902050204" pitchFamily="34" charset="0"/>
            </a:endParaRPr>
          </a:p>
        </p:txBody>
      </p:sp>
    </p:spTree>
    <p:extLst>
      <p:ext uri="{BB962C8B-B14F-4D97-AF65-F5344CB8AC3E}">
        <p14:creationId xmlns:p14="http://schemas.microsoft.com/office/powerpoint/2010/main" val="1737624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781800" cy="762000"/>
          </a:xfrm>
        </p:spPr>
        <p:txBody>
          <a:bodyPr>
            <a:normAutofit fontScale="90000"/>
          </a:bodyPr>
          <a:lstStyle/>
          <a:p>
            <a:pPr algn="ctr"/>
            <a:r>
              <a:rPr lang="en-US" dirty="0" smtClean="0"/>
              <a:t>Entry and Exit Points</a:t>
            </a:r>
            <a:endParaRPr lang="en-US" dirty="0"/>
          </a:p>
        </p:txBody>
      </p:sp>
      <p:sp>
        <p:nvSpPr>
          <p:cNvPr id="3" name="Content Placeholder 2"/>
          <p:cNvSpPr>
            <a:spLocks noGrp="1"/>
          </p:cNvSpPr>
          <p:nvPr>
            <p:ph idx="1"/>
          </p:nvPr>
        </p:nvSpPr>
        <p:spPr>
          <a:xfrm>
            <a:off x="762000" y="1447800"/>
            <a:ext cx="7543800" cy="4876800"/>
          </a:xfrm>
        </p:spPr>
        <p:txBody>
          <a:bodyPr>
            <a:normAutofit lnSpcReduction="10000"/>
          </a:bodyPr>
          <a:lstStyle/>
          <a:p>
            <a:pPr>
              <a:buBlip>
                <a:blip r:embed="rId3"/>
              </a:buBlip>
            </a:pPr>
            <a:r>
              <a:rPr lang="en-US" dirty="0">
                <a:solidFill>
                  <a:schemeClr val="tx1"/>
                </a:solidFill>
                <a:latin typeface="Gill Sans MT" panose="020B0502020104020203" pitchFamily="34" charset="0"/>
              </a:rPr>
              <a:t> </a:t>
            </a:r>
            <a:r>
              <a:rPr lang="en-US" u="sng" dirty="0" smtClean="0">
                <a:solidFill>
                  <a:schemeClr val="tx1"/>
                </a:solidFill>
                <a:latin typeface="Gill Sans MT" panose="020B0502020104020203" pitchFamily="34" charset="0"/>
              </a:rPr>
              <a:t>Certificate</a:t>
            </a:r>
            <a:r>
              <a:rPr lang="en-US" dirty="0">
                <a:solidFill>
                  <a:schemeClr val="tx1"/>
                </a:solidFill>
                <a:latin typeface="Gill Sans MT" panose="020B0502020104020203" pitchFamily="34" charset="0"/>
              </a:rPr>
              <a:t>:</a:t>
            </a:r>
            <a:r>
              <a:rPr lang="en-US" dirty="0" smtClean="0">
                <a:solidFill>
                  <a:schemeClr val="tx1"/>
                </a:solidFill>
                <a:latin typeface="Gill Sans MT" panose="020B0502020104020203" pitchFamily="34" charset="0"/>
              </a:rPr>
              <a:t> </a:t>
            </a:r>
          </a:p>
          <a:p>
            <a:pPr marL="594360" lvl="2"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Work </a:t>
            </a:r>
            <a:r>
              <a:rPr lang="en-US" dirty="0">
                <a:solidFill>
                  <a:schemeClr val="tx1"/>
                </a:solidFill>
                <a:latin typeface="Gill Sans MT" panose="020B0502020104020203" pitchFamily="34" charset="0"/>
              </a:rPr>
              <a:t>as an operator </a:t>
            </a:r>
            <a:r>
              <a:rPr lang="en-US" dirty="0" smtClean="0">
                <a:solidFill>
                  <a:schemeClr val="tx1"/>
                </a:solidFill>
                <a:latin typeface="Gill Sans MT" panose="020B0502020104020203" pitchFamily="34" charset="0"/>
              </a:rPr>
              <a:t>Career Readiness Certificate including 	an assessment </a:t>
            </a:r>
            <a:r>
              <a:rPr lang="en-US" dirty="0">
                <a:solidFill>
                  <a:schemeClr val="tx1"/>
                </a:solidFill>
                <a:latin typeface="Gill Sans MT" panose="020B0502020104020203" pitchFamily="34" charset="0"/>
              </a:rPr>
              <a:t>in </a:t>
            </a:r>
            <a:r>
              <a:rPr lang="en-US" dirty="0" err="1" smtClean="0">
                <a:solidFill>
                  <a:schemeClr val="tx1"/>
                </a:solidFill>
                <a:latin typeface="Gill Sans MT" panose="020B0502020104020203" pitchFamily="34" charset="0"/>
              </a:rPr>
              <a:t>WorkKeys</a:t>
            </a:r>
            <a:r>
              <a:rPr lang="en-US" dirty="0" smtClean="0">
                <a:solidFill>
                  <a:schemeClr val="tx1"/>
                </a:solidFill>
                <a:latin typeface="Gill Sans MT" panose="020B0502020104020203" pitchFamily="34" charset="0"/>
              </a:rPr>
              <a:t>.</a:t>
            </a:r>
            <a:endParaRPr lang="en-US" dirty="0">
              <a:solidFill>
                <a:schemeClr val="tx1"/>
              </a:solidFill>
              <a:latin typeface="Gill Sans MT" panose="020B0502020104020203" pitchFamily="34" charset="0"/>
            </a:endParaRPr>
          </a:p>
          <a:p>
            <a:pPr>
              <a:buBlip>
                <a:blip r:embed="rId3"/>
              </a:buBlip>
            </a:pPr>
            <a:r>
              <a:rPr lang="en-US" dirty="0" smtClean="0">
                <a:solidFill>
                  <a:schemeClr val="tx1"/>
                </a:solidFill>
                <a:latin typeface="Gill Sans MT" panose="020B0502020104020203" pitchFamily="34" charset="0"/>
              </a:rPr>
              <a:t> </a:t>
            </a:r>
            <a:r>
              <a:rPr lang="en-US" u="sng" dirty="0" smtClean="0">
                <a:solidFill>
                  <a:schemeClr val="tx1"/>
                </a:solidFill>
                <a:latin typeface="Gill Sans MT" panose="020B0502020104020203" pitchFamily="34" charset="0"/>
              </a:rPr>
              <a:t>Diploma</a:t>
            </a:r>
            <a:r>
              <a:rPr lang="en-US" dirty="0">
                <a:solidFill>
                  <a:schemeClr val="tx1"/>
                </a:solidFill>
                <a:latin typeface="Gill Sans MT" panose="020B0502020104020203" pitchFamily="34" charset="0"/>
              </a:rPr>
              <a:t>:</a:t>
            </a:r>
            <a:r>
              <a:rPr lang="en-US" dirty="0" smtClean="0">
                <a:solidFill>
                  <a:schemeClr val="tx1"/>
                </a:solidFill>
                <a:latin typeface="Gill Sans MT" panose="020B0502020104020203" pitchFamily="34" charset="0"/>
              </a:rPr>
              <a:t> </a:t>
            </a:r>
          </a:p>
          <a:p>
            <a:pPr marL="640080" lvl="2"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Manual </a:t>
            </a:r>
            <a:r>
              <a:rPr lang="en-US" dirty="0">
                <a:solidFill>
                  <a:schemeClr val="tx1"/>
                </a:solidFill>
                <a:latin typeface="Gill Sans MT" panose="020B0502020104020203" pitchFamily="34" charset="0"/>
              </a:rPr>
              <a:t>Machinist with limited CNC tasks, at least two </a:t>
            </a:r>
            <a:r>
              <a:rPr lang="en-US" dirty="0" smtClean="0">
                <a:solidFill>
                  <a:schemeClr val="tx1"/>
                </a:solidFill>
                <a:latin typeface="Gill Sans MT" panose="020B0502020104020203" pitchFamily="34" charset="0"/>
              </a:rPr>
              <a:t>	National </a:t>
            </a:r>
            <a:r>
              <a:rPr lang="en-US" dirty="0">
                <a:solidFill>
                  <a:schemeClr val="tx1"/>
                </a:solidFill>
                <a:latin typeface="Gill Sans MT" panose="020B0502020104020203" pitchFamily="34" charset="0"/>
              </a:rPr>
              <a:t>Association of Metalworking Skills (NIMS) </a:t>
            </a:r>
            <a:r>
              <a:rPr lang="en-US" dirty="0" smtClean="0">
                <a:solidFill>
                  <a:schemeClr val="tx1"/>
                </a:solidFill>
                <a:latin typeface="Gill Sans MT" panose="020B0502020104020203" pitchFamily="34" charset="0"/>
              </a:rPr>
              <a:t>	certifications.</a:t>
            </a:r>
            <a:endParaRPr lang="en-US" dirty="0">
              <a:solidFill>
                <a:schemeClr val="tx1"/>
              </a:solidFill>
              <a:latin typeface="Gill Sans MT" panose="020B0502020104020203" pitchFamily="34" charset="0"/>
            </a:endParaRPr>
          </a:p>
          <a:p>
            <a:pPr>
              <a:buBlip>
                <a:blip r:embed="rId3"/>
              </a:buBlip>
            </a:pPr>
            <a:r>
              <a:rPr lang="en-US" dirty="0" smtClean="0">
                <a:solidFill>
                  <a:schemeClr val="tx1"/>
                </a:solidFill>
                <a:latin typeface="Gill Sans MT" panose="020B0502020104020203" pitchFamily="34" charset="0"/>
              </a:rPr>
              <a:t> </a:t>
            </a:r>
            <a:r>
              <a:rPr lang="en-US" u="sng" dirty="0" smtClean="0">
                <a:solidFill>
                  <a:schemeClr val="tx1"/>
                </a:solidFill>
                <a:latin typeface="Gill Sans MT" panose="020B0502020104020203" pitchFamily="34" charset="0"/>
              </a:rPr>
              <a:t>Associate</a:t>
            </a:r>
            <a:r>
              <a:rPr lang="en-US" dirty="0">
                <a:solidFill>
                  <a:schemeClr val="tx1"/>
                </a:solidFill>
                <a:latin typeface="Gill Sans MT" panose="020B0502020104020203" pitchFamily="34" charset="0"/>
              </a:rPr>
              <a:t>:</a:t>
            </a:r>
            <a:endParaRPr lang="en-US" dirty="0" smtClean="0">
              <a:solidFill>
                <a:schemeClr val="tx1"/>
              </a:solidFill>
              <a:latin typeface="Gill Sans MT" panose="020B0502020104020203" pitchFamily="34" charset="0"/>
            </a:endParaRPr>
          </a:p>
          <a:p>
            <a:pPr marL="0" indent="0">
              <a:buNone/>
            </a:pPr>
            <a:r>
              <a:rPr lang="en-US" dirty="0">
                <a:solidFill>
                  <a:schemeClr val="tx1"/>
                </a:solidFill>
                <a:latin typeface="Gill Sans MT" panose="020B0502020104020203" pitchFamily="34" charset="0"/>
              </a:rPr>
              <a:t>	</a:t>
            </a:r>
            <a:r>
              <a:rPr lang="en-US" sz="2000" dirty="0" smtClean="0">
                <a:solidFill>
                  <a:schemeClr val="tx1"/>
                </a:solidFill>
                <a:latin typeface="Gill Sans MT" panose="020B0502020104020203" pitchFamily="34" charset="0"/>
              </a:rPr>
              <a:t>Leadership opportunities in local industries with the </a:t>
            </a:r>
            <a:r>
              <a:rPr lang="en-US" sz="2000" dirty="0">
                <a:solidFill>
                  <a:schemeClr val="tx1"/>
                </a:solidFill>
                <a:latin typeface="Gill Sans MT" panose="020B0502020104020203" pitchFamily="34" charset="0"/>
              </a:rPr>
              <a:t>ability to </a:t>
            </a:r>
            <a:r>
              <a:rPr lang="en-US" sz="2000" dirty="0" smtClean="0">
                <a:solidFill>
                  <a:schemeClr val="tx1"/>
                </a:solidFill>
                <a:latin typeface="Gill Sans MT" panose="020B0502020104020203" pitchFamily="34" charset="0"/>
              </a:rPr>
              <a:t>	use </a:t>
            </a:r>
            <a:r>
              <a:rPr lang="en-US" sz="2000" dirty="0">
                <a:solidFill>
                  <a:schemeClr val="tx1"/>
                </a:solidFill>
                <a:latin typeface="Gill Sans MT" panose="020B0502020104020203" pitchFamily="34" charset="0"/>
              </a:rPr>
              <a:t>CAD and </a:t>
            </a:r>
            <a:r>
              <a:rPr lang="en-US" sz="2000" dirty="0" smtClean="0">
                <a:solidFill>
                  <a:schemeClr val="tx1"/>
                </a:solidFill>
                <a:latin typeface="Gill Sans MT" panose="020B0502020104020203" pitchFamily="34" charset="0"/>
              </a:rPr>
              <a:t>CAM</a:t>
            </a:r>
            <a:r>
              <a:rPr lang="en-US" sz="2000" dirty="0">
                <a:solidFill>
                  <a:schemeClr val="tx1"/>
                </a:solidFill>
                <a:latin typeface="Gill Sans MT" panose="020B0502020104020203" pitchFamily="34" charset="0"/>
              </a:rPr>
              <a:t>.  </a:t>
            </a:r>
            <a:r>
              <a:rPr lang="en-US" sz="2000" dirty="0" smtClean="0">
                <a:solidFill>
                  <a:schemeClr val="tx1"/>
                </a:solidFill>
                <a:latin typeface="Gill Sans MT" panose="020B0502020104020203" pitchFamily="34" charset="0"/>
              </a:rPr>
              <a:t>Certification </a:t>
            </a:r>
            <a:r>
              <a:rPr lang="en-US" sz="2000" dirty="0">
                <a:solidFill>
                  <a:schemeClr val="tx1"/>
                </a:solidFill>
                <a:latin typeface="Gill Sans MT" panose="020B0502020104020203" pitchFamily="34" charset="0"/>
              </a:rPr>
              <a:t>in </a:t>
            </a:r>
            <a:r>
              <a:rPr lang="en-US" sz="2000" dirty="0" err="1" smtClean="0">
                <a:solidFill>
                  <a:schemeClr val="tx1"/>
                </a:solidFill>
                <a:latin typeface="Gill Sans MT" panose="020B0502020104020203" pitchFamily="34" charset="0"/>
              </a:rPr>
              <a:t>SolidWorks</a:t>
            </a:r>
            <a:r>
              <a:rPr lang="en-US" sz="2000" dirty="0" smtClean="0">
                <a:solidFill>
                  <a:schemeClr val="tx1"/>
                </a:solidFill>
                <a:latin typeface="Gill Sans MT" panose="020B0502020104020203" pitchFamily="34" charset="0"/>
              </a:rPr>
              <a:t>.</a:t>
            </a:r>
            <a:endParaRPr lang="en-US" sz="2000" dirty="0">
              <a:solidFill>
                <a:schemeClr val="tx1"/>
              </a:solidFill>
              <a:latin typeface="Gill Sans MT" panose="020B0502020104020203" pitchFamily="34" charset="0"/>
            </a:endParaRPr>
          </a:p>
          <a:p>
            <a:pPr>
              <a:buBlip>
                <a:blip r:embed="rId3"/>
              </a:buBlip>
            </a:pPr>
            <a:r>
              <a:rPr lang="en-US" dirty="0" smtClean="0">
                <a:solidFill>
                  <a:schemeClr val="tx1"/>
                </a:solidFill>
                <a:latin typeface="Gill Sans MT" panose="020B0502020104020203" pitchFamily="34" charset="0"/>
              </a:rPr>
              <a:t> </a:t>
            </a:r>
            <a:r>
              <a:rPr lang="en-US" u="sng" dirty="0" smtClean="0">
                <a:solidFill>
                  <a:schemeClr val="tx1"/>
                </a:solidFill>
                <a:latin typeface="Gill Sans MT" panose="020B0502020104020203" pitchFamily="34" charset="0"/>
              </a:rPr>
              <a:t>Bachelor </a:t>
            </a:r>
            <a:r>
              <a:rPr lang="en-US" u="sng" dirty="0">
                <a:solidFill>
                  <a:schemeClr val="tx1"/>
                </a:solidFill>
                <a:latin typeface="Gill Sans MT" panose="020B0502020104020203" pitchFamily="34" charset="0"/>
              </a:rPr>
              <a:t>of Science in </a:t>
            </a:r>
            <a:r>
              <a:rPr lang="en-US" u="sng" dirty="0" smtClean="0">
                <a:solidFill>
                  <a:schemeClr val="tx1"/>
                </a:solidFill>
                <a:latin typeface="Gill Sans MT" panose="020B0502020104020203" pitchFamily="34" charset="0"/>
              </a:rPr>
              <a:t>Industrial Technology</a:t>
            </a:r>
            <a:r>
              <a:rPr lang="en-US" dirty="0">
                <a:solidFill>
                  <a:schemeClr val="tx1"/>
                </a:solidFill>
                <a:latin typeface="Gill Sans MT" panose="020B0502020104020203" pitchFamily="34" charset="0"/>
              </a:rPr>
              <a:t>:</a:t>
            </a:r>
            <a:endParaRPr lang="en-US" dirty="0" smtClean="0">
              <a:solidFill>
                <a:schemeClr val="tx1"/>
              </a:solidFill>
              <a:latin typeface="Gill Sans MT" panose="020B0502020104020203" pitchFamily="34" charset="0"/>
            </a:endParaRPr>
          </a:p>
          <a:p>
            <a:pPr marL="0" indent="0">
              <a:buNone/>
            </a:pPr>
            <a:r>
              <a:rPr lang="en-US" dirty="0">
                <a:solidFill>
                  <a:schemeClr val="tx1"/>
                </a:solidFill>
                <a:latin typeface="Gill Sans MT" panose="020B0502020104020203" pitchFamily="34" charset="0"/>
              </a:rPr>
              <a:t>	</a:t>
            </a:r>
            <a:r>
              <a:rPr lang="en-US" sz="2000" dirty="0" smtClean="0">
                <a:solidFill>
                  <a:schemeClr val="tx1"/>
                </a:solidFill>
                <a:latin typeface="Gill Sans MT" panose="020B0502020104020203" pitchFamily="34" charset="0"/>
              </a:rPr>
              <a:t>In partnership with East Carolina University.  Can be 	completed </a:t>
            </a:r>
            <a:r>
              <a:rPr lang="en-US" sz="2000" dirty="0">
                <a:solidFill>
                  <a:schemeClr val="tx1"/>
                </a:solidFill>
                <a:latin typeface="Gill Sans MT" panose="020B0502020104020203" pitchFamily="34" charset="0"/>
              </a:rPr>
              <a:t>online or on campus.</a:t>
            </a:r>
          </a:p>
          <a:p>
            <a:endParaRPr lang="en-US" dirty="0">
              <a:solidFill>
                <a:schemeClr val="tx1"/>
              </a:solidFill>
            </a:endParaRPr>
          </a:p>
        </p:txBody>
      </p:sp>
    </p:spTree>
    <p:extLst>
      <p:ext uri="{BB962C8B-B14F-4D97-AF65-F5344CB8AC3E}">
        <p14:creationId xmlns:p14="http://schemas.microsoft.com/office/powerpoint/2010/main" val="2268479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781800" cy="1066800"/>
          </a:xfrm>
        </p:spPr>
        <p:txBody>
          <a:bodyPr/>
          <a:lstStyle/>
          <a:p>
            <a:r>
              <a:rPr lang="en-US" dirty="0" smtClean="0"/>
              <a:t>Work-Based Learning</a:t>
            </a:r>
            <a:endParaRPr lang="en-US" dirty="0"/>
          </a:p>
        </p:txBody>
      </p:sp>
      <p:sp>
        <p:nvSpPr>
          <p:cNvPr id="3" name="Content Placeholder 2"/>
          <p:cNvSpPr>
            <a:spLocks noGrp="1"/>
          </p:cNvSpPr>
          <p:nvPr>
            <p:ph idx="1"/>
          </p:nvPr>
        </p:nvSpPr>
        <p:spPr>
          <a:xfrm>
            <a:off x="990600" y="1371600"/>
            <a:ext cx="6858000" cy="2667000"/>
          </a:xfrm>
        </p:spPr>
        <p:txBody>
          <a:bodyPr>
            <a:normAutofit fontScale="92500"/>
          </a:bodyPr>
          <a:lstStyle/>
          <a:p>
            <a:r>
              <a:rPr lang="en-US" sz="4000" dirty="0" smtClean="0">
                <a:solidFill>
                  <a:schemeClr val="tx1"/>
                </a:solidFill>
                <a:latin typeface="Gill Sans MT" panose="020B0502020104020203" pitchFamily="34" charset="0"/>
              </a:rPr>
              <a:t>Company/Airport Visits</a:t>
            </a:r>
          </a:p>
          <a:p>
            <a:r>
              <a:rPr lang="en-US" sz="4000" dirty="0" smtClean="0">
                <a:solidFill>
                  <a:schemeClr val="tx1"/>
                </a:solidFill>
                <a:latin typeface="Gill Sans MT" panose="020B0502020104020203" pitchFamily="34" charset="0"/>
              </a:rPr>
              <a:t>Job Shadow – Junior Achievement</a:t>
            </a:r>
          </a:p>
          <a:p>
            <a:r>
              <a:rPr lang="en-US" sz="4000" dirty="0" smtClean="0">
                <a:solidFill>
                  <a:schemeClr val="tx1"/>
                </a:solidFill>
                <a:latin typeface="Gill Sans MT" panose="020B0502020104020203" pitchFamily="34" charset="0"/>
              </a:rPr>
              <a:t>Internship/Coop Opportunities</a:t>
            </a:r>
            <a:r>
              <a:rPr lang="en-US" sz="4000" dirty="0" smtClean="0"/>
              <a:t/>
            </a:r>
            <a:br>
              <a:rPr lang="en-US" sz="4000" dirty="0" smtClean="0"/>
            </a:br>
            <a:endParaRPr lang="en-US" sz="4000" dirty="0"/>
          </a:p>
        </p:txBody>
      </p:sp>
      <p:sp>
        <p:nvSpPr>
          <p:cNvPr id="4" name="AutoShape 2" descr="Image result for work based lear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810000"/>
            <a:ext cx="4572000" cy="2208149"/>
          </a:xfrm>
          <a:prstGeom prst="rect">
            <a:avLst/>
          </a:prstGeom>
        </p:spPr>
      </p:pic>
    </p:spTree>
    <p:extLst>
      <p:ext uri="{BB962C8B-B14F-4D97-AF65-F5344CB8AC3E}">
        <p14:creationId xmlns:p14="http://schemas.microsoft.com/office/powerpoint/2010/main" val="2502182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781800" cy="1066800"/>
          </a:xfrm>
        </p:spPr>
        <p:txBody>
          <a:bodyPr/>
          <a:lstStyle/>
          <a:p>
            <a:r>
              <a:rPr lang="en-US" dirty="0" smtClean="0"/>
              <a:t>Soft Skills Training</a:t>
            </a:r>
            <a:endParaRPr lang="en-US" dirty="0"/>
          </a:p>
        </p:txBody>
      </p:sp>
      <p:sp>
        <p:nvSpPr>
          <p:cNvPr id="3" name="Content Placeholder 2"/>
          <p:cNvSpPr>
            <a:spLocks noGrp="1"/>
          </p:cNvSpPr>
          <p:nvPr>
            <p:ph idx="1"/>
          </p:nvPr>
        </p:nvSpPr>
        <p:spPr>
          <a:xfrm>
            <a:off x="685800" y="2514600"/>
            <a:ext cx="7391400" cy="2667000"/>
          </a:xfrm>
        </p:spPr>
        <p:txBody>
          <a:bodyPr>
            <a:noAutofit/>
          </a:bodyPr>
          <a:lstStyle/>
          <a:p>
            <a:r>
              <a:rPr lang="en-US" sz="3700" dirty="0">
                <a:solidFill>
                  <a:schemeClr val="tx1"/>
                </a:solidFill>
                <a:latin typeface="Gill Sans MT" panose="020B0502020104020203" pitchFamily="34" charset="0"/>
              </a:rPr>
              <a:t>Essential Workplace Traits</a:t>
            </a:r>
          </a:p>
          <a:p>
            <a:r>
              <a:rPr lang="en-US" sz="3700" dirty="0" smtClean="0">
                <a:solidFill>
                  <a:schemeClr val="tx1"/>
                </a:solidFill>
                <a:latin typeface="Gill Sans MT" panose="020B0502020104020203" pitchFamily="34" charset="0"/>
              </a:rPr>
              <a:t>Communication Skills </a:t>
            </a:r>
          </a:p>
          <a:p>
            <a:r>
              <a:rPr lang="en-US" sz="3700" dirty="0" smtClean="0">
                <a:solidFill>
                  <a:schemeClr val="tx1"/>
                </a:solidFill>
                <a:latin typeface="Gill Sans MT" panose="020B0502020104020203" pitchFamily="34" charset="0"/>
              </a:rPr>
              <a:t>Problem Solving</a:t>
            </a:r>
          </a:p>
          <a:p>
            <a:r>
              <a:rPr lang="en-US" sz="3700" dirty="0" smtClean="0">
                <a:solidFill>
                  <a:schemeClr val="tx1"/>
                </a:solidFill>
                <a:latin typeface="Gill Sans MT" panose="020B0502020104020203" pitchFamily="34" charset="0"/>
              </a:rPr>
              <a:t>Dealing with Difficult People</a:t>
            </a:r>
          </a:p>
          <a:p>
            <a:r>
              <a:rPr lang="en-US" sz="3700" dirty="0" smtClean="0">
                <a:solidFill>
                  <a:schemeClr val="tx1"/>
                </a:solidFill>
                <a:latin typeface="Gill Sans MT" panose="020B0502020104020203" pitchFamily="34" charset="0"/>
              </a:rPr>
              <a:t>Résumés</a:t>
            </a:r>
            <a:endParaRPr lang="en-US" sz="3700" dirty="0">
              <a:solidFill>
                <a:schemeClr val="tx1"/>
              </a:solidFill>
              <a:latin typeface="Gill Sans MT" panose="020B0502020104020203" pitchFamily="34" charset="0"/>
            </a:endParaRPr>
          </a:p>
          <a:p>
            <a:r>
              <a:rPr lang="en-US" sz="3700" dirty="0">
                <a:solidFill>
                  <a:schemeClr val="tx1"/>
                </a:solidFill>
                <a:latin typeface="Gill Sans MT" panose="020B0502020104020203" pitchFamily="34" charset="0"/>
              </a:rPr>
              <a:t>Interviewing</a:t>
            </a:r>
          </a:p>
          <a:p>
            <a:endParaRPr lang="en-US" sz="3700" dirty="0"/>
          </a:p>
        </p:txBody>
      </p:sp>
      <p:sp>
        <p:nvSpPr>
          <p:cNvPr id="4" name="AutoShape 2" descr="Image result for work based lear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result for soft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946" y="4191000"/>
            <a:ext cx="2848708" cy="231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124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10382</TotalTime>
  <Words>421</Words>
  <Application>Microsoft Office PowerPoint</Application>
  <PresentationFormat>On-screen Show (4:3)</PresentationFormat>
  <Paragraphs>118</Paragraphs>
  <Slides>13</Slides>
  <Notes>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NewsPrint</vt:lpstr>
      <vt:lpstr>Diseño predeterminado</vt:lpstr>
      <vt:lpstr>PowerPoint Presentation</vt:lpstr>
      <vt:lpstr>Original Grant Partners</vt:lpstr>
      <vt:lpstr>New/Potential Grant Partners</vt:lpstr>
      <vt:lpstr>Overview</vt:lpstr>
      <vt:lpstr>Rockingham County, NC</vt:lpstr>
      <vt:lpstr>PowerPoint Presentation</vt:lpstr>
      <vt:lpstr>Entry and Exit Points</vt:lpstr>
      <vt:lpstr>Work-Based Learning</vt:lpstr>
      <vt:lpstr>Soft Skills Training</vt:lpstr>
      <vt:lpstr>Coordination and Participation</vt:lpstr>
      <vt:lpstr>Success Measures</vt:lpstr>
      <vt:lpstr>Lessons Learned</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dc:title>
  <dc:creator>Perry Hughes</dc:creator>
  <cp:lastModifiedBy>Ken Scott</cp:lastModifiedBy>
  <cp:revision>105</cp:revision>
  <cp:lastPrinted>2015-05-28T13:33:45Z</cp:lastPrinted>
  <dcterms:created xsi:type="dcterms:W3CDTF">2014-11-14T14:22:26Z</dcterms:created>
  <dcterms:modified xsi:type="dcterms:W3CDTF">2015-11-03T13:29:20Z</dcterms:modified>
</cp:coreProperties>
</file>